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embeddedFontLst>
    <p:embeddedFont>
      <p:font typeface="Libre Franklin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2B134C-E9B2-4943-9AF4-E87AE32AE22F}">
  <a:tblStyle styleId="{6C2B134C-E9B2-4943-9AF4-E87AE32AE22F}" styleName="Table_0">
    <a:wholeTbl>
      <a:tcTxStyle b="off" i="off">
        <a:font>
          <a:latin typeface="Franklin Gothic Book"/>
          <a:ea typeface="Franklin Gothic Book"/>
          <a:cs typeface="Franklin Gothic Book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DEDED"/>
          </a:solidFill>
        </a:fill>
      </a:tcStyle>
    </a:wholeTbl>
    <a:band1H>
      <a:tcTxStyle/>
      <a:tcStyle>
        <a:fill>
          <a:solidFill>
            <a:srgbClr val="DADAD8"/>
          </a:solidFill>
        </a:fill>
      </a:tcStyle>
    </a:band1H>
    <a:band2H>
      <a:tcTxStyle/>
    </a:band2H>
    <a:band1V>
      <a:tcTxStyle/>
      <a:tcStyle>
        <a:fill>
          <a:solidFill>
            <a:srgbClr val="DADAD8"/>
          </a:solidFill>
        </a:fill>
      </a:tcStyle>
    </a:band1V>
    <a:band2V>
      <a:tcTxStyle/>
    </a:band2V>
    <a:lastCol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LibreFranklin-bold.fntdata"/><Relationship Id="rId27" Type="http://schemas.openxmlformats.org/officeDocument/2006/relationships/font" Target="fonts/LibreFranklin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ibreFranklin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LibreFranklin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4" name="Google Shape;24;p3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25" name="Google Shape;25;p3"/>
            <p:cNvSpPr/>
            <p:nvPr/>
          </p:nvSpPr>
          <p:spPr>
            <a:xfrm>
              <a:off x="8151962" y="1685652"/>
              <a:ext cx="3275013" cy="4408488"/>
            </a:xfrm>
            <a:custGeom>
              <a:rect b="b" l="l" r="r" t="t"/>
              <a:pathLst>
                <a:path extrusionOk="0" h="10000" w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6" name="Google Shape;26;p3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rect b="b" l="l" r="r" t="t"/>
              <a:pathLst>
                <a:path extrusionOk="0" h="10000" w="10002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4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indent="-3302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indent="-3302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indent="-3302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indent="-3302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0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forms/d/e/1FAIpQLSfWEXARPSDi6gZtbXAuQVpdNGbWV5XbljHHEDxPYkP5sG4XyQ/viewform" TargetMode="External"/><Relationship Id="rId4" Type="http://schemas.openxmlformats.org/officeDocument/2006/relationships/hyperlink" Target="https://codingbat.com/prob/p154485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forms/d/e/1FAIpQLSfWEXARPSDi6gZtbXAuQVpdNGbWV5XbljHHEDxPYkP5sG4XyQ/viewform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drive.google.com/file/d/1yTeKWKRd-J32-wpIluQmS_88elAfhx8o/view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codingbat.com/prob/p187868" TargetMode="External"/><Relationship Id="rId4" Type="http://schemas.openxmlformats.org/officeDocument/2006/relationships/hyperlink" Target="https://codingbat.com/prob/p140449" TargetMode="External"/><Relationship Id="rId5" Type="http://schemas.openxmlformats.org/officeDocument/2006/relationships/hyperlink" Target="https://forms.gle/H1FdJC2QB5HNUsbS7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odingbat.com/prob/p154485" TargetMode="External"/><Relationship Id="rId4" Type="http://schemas.openxmlformats.org/officeDocument/2006/relationships/hyperlink" Target="https://codingbat.com/doc/java-if-boolean-example-solution-code-1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Warm Ups</a:t>
            </a:r>
            <a:endParaRPr/>
          </a:p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Option 1: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Method Worksheet </a:t>
            </a:r>
            <a:r>
              <a:rPr lang="en-US"/>
              <a:t>from last LL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Option 2: Codingbat &gt;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sumDouble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Control Flow</a:t>
            </a:r>
            <a:endParaRPr/>
          </a:p>
        </p:txBody>
      </p:sp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1371600" y="1428750"/>
            <a:ext cx="9601200" cy="23930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Sometimes, we don’t do things in linear (sequential) order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Sometimes our actions based on </a:t>
            </a:r>
            <a:r>
              <a:rPr b="1" lang="en-US"/>
              <a:t>conditions </a:t>
            </a:r>
            <a:endParaRPr/>
          </a:p>
          <a:p>
            <a:pPr indent="-384047" lvl="2" marL="13716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n-US"/>
              <a:t>I only open the refrigerator door </a:t>
            </a:r>
            <a:r>
              <a:rPr b="1" lang="en-US"/>
              <a:t>if</a:t>
            </a:r>
            <a:r>
              <a:rPr lang="en-US"/>
              <a:t> I’m hungry</a:t>
            </a:r>
            <a:endParaRPr/>
          </a:p>
          <a:p>
            <a:pPr indent="-384047" lvl="2" marL="13716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n-US"/>
              <a:t>I only open the front door </a:t>
            </a:r>
            <a:r>
              <a:rPr b="1" lang="en-US"/>
              <a:t>if</a:t>
            </a:r>
            <a:r>
              <a:rPr lang="en-US"/>
              <a:t> someone rings the doorbell</a:t>
            </a:r>
            <a:endParaRPr/>
          </a:p>
          <a:p>
            <a:pPr indent="-384047" lvl="2" marL="13716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n-US"/>
              <a:t>I get out of bed </a:t>
            </a:r>
            <a:r>
              <a:rPr b="1" lang="en-US"/>
              <a:t>if</a:t>
            </a:r>
            <a:r>
              <a:rPr lang="en-US"/>
              <a:t> my alarm goes off</a:t>
            </a:r>
            <a:endParaRPr/>
          </a:p>
          <a:p>
            <a:pPr indent="-384047" lvl="3" marL="18288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</a:pPr>
            <a:r>
              <a:rPr lang="en-US"/>
              <a:t>Or </a:t>
            </a:r>
            <a:r>
              <a:rPr b="1" lang="en-US"/>
              <a:t>if</a:t>
            </a:r>
            <a:r>
              <a:rPr lang="en-US"/>
              <a:t> I realized I slept in… or </a:t>
            </a:r>
            <a:r>
              <a:rPr b="1" lang="en-US"/>
              <a:t>if</a:t>
            </a:r>
            <a:r>
              <a:rPr lang="en-US"/>
              <a:t> I need some water… or….</a:t>
            </a:r>
            <a:endParaRPr/>
          </a:p>
        </p:txBody>
      </p:sp>
      <p:sp>
        <p:nvSpPr>
          <p:cNvPr id="181" name="Google Shape;181;p22"/>
          <p:cNvSpPr txBox="1"/>
          <p:nvPr/>
        </p:nvSpPr>
        <p:spPr>
          <a:xfrm>
            <a:off x="1853514" y="3821842"/>
            <a:ext cx="7751805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boolean doorbellRang = true;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(doorbellRang)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openDoor();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If Statement</a:t>
            </a:r>
            <a:endParaRPr/>
          </a:p>
        </p:txBody>
      </p:sp>
      <p:sp>
        <p:nvSpPr>
          <p:cNvPr id="187" name="Google Shape;187;p23"/>
          <p:cNvSpPr txBox="1"/>
          <p:nvPr>
            <p:ph idx="1" type="body"/>
          </p:nvPr>
        </p:nvSpPr>
        <p:spPr>
          <a:xfrm>
            <a:off x="1371600" y="1804086"/>
            <a:ext cx="5210432" cy="406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/>
              <a:t> keyword followed by parentheses 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parentheses must have a boolean expression that will evaluate to true or false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statements to be executed</a:t>
            </a:r>
            <a:r>
              <a:rPr i="1" lang="en-US"/>
              <a:t> IF expression evaluates to true </a:t>
            </a:r>
            <a:r>
              <a:rPr lang="en-US"/>
              <a:t>are enclosed in curly braces { }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for multiple if conditions, we can also use keyword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8" name="Google Shape;188;p23"/>
          <p:cNvSpPr txBox="1"/>
          <p:nvPr/>
        </p:nvSpPr>
        <p:spPr>
          <a:xfrm>
            <a:off x="6919784" y="156519"/>
            <a:ext cx="5173362" cy="1569660"/>
          </a:xfrm>
          <a:prstGeom prst="rect">
            <a:avLst/>
          </a:prstGeom>
          <a:solidFill>
            <a:schemeClr val="lt1"/>
          </a:solidFill>
          <a:ln cap="flat" cmpd="sng" w="349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(expression)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what should happen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if the expression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evaluates to true goes here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9" name="Google Shape;189;p23"/>
          <p:cNvSpPr txBox="1"/>
          <p:nvPr/>
        </p:nvSpPr>
        <p:spPr>
          <a:xfrm>
            <a:off x="6919784" y="2037121"/>
            <a:ext cx="5173362" cy="3539430"/>
          </a:xfrm>
          <a:prstGeom prst="rect">
            <a:avLst/>
          </a:prstGeom>
          <a:solidFill>
            <a:schemeClr val="lt1"/>
          </a:solidFill>
          <a:ln cap="flat" cmpd="sng" w="349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(expression){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what should happen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if the expression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evaluates to true goes here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else if (newExpression){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if expression failed,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but newExpression is true,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execute this code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else{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last condition – if all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above conditions failed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/>
          <p:nvPr/>
        </p:nvSpPr>
        <p:spPr>
          <a:xfrm>
            <a:off x="1331165" y="152923"/>
            <a:ext cx="886066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Exercise – write code that tests &amp; prints whether an int x is even or odd</a:t>
            </a:r>
            <a:endParaRPr sz="30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5" name="Google Shape;195;p24"/>
          <p:cNvSpPr txBox="1"/>
          <p:nvPr/>
        </p:nvSpPr>
        <p:spPr>
          <a:xfrm>
            <a:off x="1964724" y="2183027"/>
            <a:ext cx="8999837" cy="406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t/>
            </a:r>
            <a:endParaRPr i="0" sz="20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6" name="Google Shape;196;p24"/>
          <p:cNvSpPr/>
          <p:nvPr/>
        </p:nvSpPr>
        <p:spPr>
          <a:xfrm>
            <a:off x="1070919" y="1382438"/>
            <a:ext cx="10667999" cy="4863903"/>
          </a:xfrm>
          <a:prstGeom prst="rect">
            <a:avLst/>
          </a:prstGeom>
          <a:solidFill>
            <a:schemeClr val="dk1"/>
          </a:solidFill>
          <a:ln cap="flat" cmpd="sng" w="349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public static void main(String[] args)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1800">
                <a:solidFill>
                  <a:srgbClr val="92D050"/>
                </a:solidFill>
                <a:latin typeface="Courier New"/>
                <a:ea typeface="Courier New"/>
                <a:cs typeface="Courier New"/>
                <a:sym typeface="Courier New"/>
              </a:rPr>
              <a:t>// this program will test if x is even or odd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int x = 10;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if(x % 2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System.out.println(“x is even”);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} else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System.out.println(“x is odd”);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/>
          <p:nvPr/>
        </p:nvSpPr>
        <p:spPr>
          <a:xfrm>
            <a:off x="1331165" y="152923"/>
            <a:ext cx="886066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Exercise – write code that tests &amp; prints whether an int x is even or odd</a:t>
            </a:r>
            <a:endParaRPr sz="30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2" name="Google Shape;202;p25"/>
          <p:cNvSpPr txBox="1"/>
          <p:nvPr/>
        </p:nvSpPr>
        <p:spPr>
          <a:xfrm>
            <a:off x="1964724" y="2183027"/>
            <a:ext cx="8999837" cy="406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t/>
            </a:r>
            <a:endParaRPr i="0" sz="20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3" name="Google Shape;203;p25"/>
          <p:cNvSpPr/>
          <p:nvPr/>
        </p:nvSpPr>
        <p:spPr>
          <a:xfrm>
            <a:off x="1070919" y="1382438"/>
            <a:ext cx="10667999" cy="4863903"/>
          </a:xfrm>
          <a:prstGeom prst="rect">
            <a:avLst/>
          </a:prstGeom>
          <a:solidFill>
            <a:schemeClr val="dk1"/>
          </a:solidFill>
          <a:ln cap="flat" cmpd="sng" w="349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public static void main(String[] args)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1800">
                <a:solidFill>
                  <a:srgbClr val="92D050"/>
                </a:solidFill>
                <a:latin typeface="Courier New"/>
                <a:ea typeface="Courier New"/>
                <a:cs typeface="Courier New"/>
                <a:sym typeface="Courier New"/>
              </a:rPr>
              <a:t>// this program will test if x is even or odd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int x = 10;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if(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% 2 == 0</a:t>
            </a: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System.out.println(“x is even”);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 else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System.out.println(“x is odd”);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"/>
          <p:cNvSpPr txBox="1"/>
          <p:nvPr/>
        </p:nvSpPr>
        <p:spPr>
          <a:xfrm>
            <a:off x="1331165" y="152923"/>
            <a:ext cx="886066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Exercise – write code that tests &amp; prints whether an int x is even or odd</a:t>
            </a:r>
            <a:endParaRPr sz="30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1964724" y="2183027"/>
            <a:ext cx="8999837" cy="406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t/>
            </a:r>
            <a:endParaRPr i="0" sz="20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0" name="Google Shape;210;p26"/>
          <p:cNvSpPr/>
          <p:nvPr/>
        </p:nvSpPr>
        <p:spPr>
          <a:xfrm>
            <a:off x="1070919" y="1382438"/>
            <a:ext cx="10667999" cy="4863903"/>
          </a:xfrm>
          <a:prstGeom prst="rect">
            <a:avLst/>
          </a:prstGeom>
          <a:solidFill>
            <a:schemeClr val="dk1"/>
          </a:solidFill>
          <a:ln cap="flat" cmpd="sng" w="349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public static void main(String[] args)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1800">
                <a:solidFill>
                  <a:srgbClr val="92D050"/>
                </a:solidFill>
                <a:latin typeface="Courier New"/>
                <a:ea typeface="Courier New"/>
                <a:cs typeface="Courier New"/>
                <a:sym typeface="Courier New"/>
              </a:rPr>
              <a:t>// this program will test if x is even or odd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int x = 10;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if(x % 2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System.out.println(“x is even”);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 else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System.out.println(“x is odd”);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 txBox="1"/>
          <p:nvPr/>
        </p:nvSpPr>
        <p:spPr>
          <a:xfrm>
            <a:off x="1331165" y="152923"/>
            <a:ext cx="886066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Exercise – write code that tests &amp; prints whether an int x is even or odd</a:t>
            </a:r>
            <a:endParaRPr sz="30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6" name="Google Shape;216;p27"/>
          <p:cNvSpPr txBox="1"/>
          <p:nvPr/>
        </p:nvSpPr>
        <p:spPr>
          <a:xfrm>
            <a:off x="1964724" y="2183027"/>
            <a:ext cx="8999837" cy="406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t/>
            </a:r>
            <a:endParaRPr i="0" sz="20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7" name="Google Shape;217;p27"/>
          <p:cNvSpPr/>
          <p:nvPr/>
        </p:nvSpPr>
        <p:spPr>
          <a:xfrm>
            <a:off x="1070919" y="1382438"/>
            <a:ext cx="10667999" cy="4863903"/>
          </a:xfrm>
          <a:prstGeom prst="rect">
            <a:avLst/>
          </a:prstGeom>
          <a:solidFill>
            <a:schemeClr val="dk1"/>
          </a:solidFill>
          <a:ln cap="flat" cmpd="sng" w="349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public static void main(String[] args)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1800">
                <a:solidFill>
                  <a:srgbClr val="92D050"/>
                </a:solidFill>
                <a:latin typeface="Courier New"/>
                <a:ea typeface="Courier New"/>
                <a:cs typeface="Courier New"/>
                <a:sym typeface="Courier New"/>
              </a:rPr>
              <a:t>// this program will test if x is even or odd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int x = 10;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if(x % 2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System.out.println(“x is even”);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 else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	System.out.println(“x is odd”);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8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18" name="Google Shape;218;p27"/>
          <p:cNvSpPr/>
          <p:nvPr/>
        </p:nvSpPr>
        <p:spPr>
          <a:xfrm>
            <a:off x="8246075" y="5171861"/>
            <a:ext cx="3880022" cy="1613237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Check for understanding: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if x was 0?</a:t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Logical Operators</a:t>
            </a:r>
            <a:endParaRPr/>
          </a:p>
        </p:txBody>
      </p:sp>
      <p:sp>
        <p:nvSpPr>
          <p:cNvPr id="224" name="Google Shape;224;p28"/>
          <p:cNvSpPr txBox="1"/>
          <p:nvPr>
            <p:ph idx="1" type="body"/>
          </p:nvPr>
        </p:nvSpPr>
        <p:spPr>
          <a:xfrm>
            <a:off x="1371600" y="1609859"/>
            <a:ext cx="9601200" cy="4257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relational operators </a:t>
            </a:r>
            <a:r>
              <a:rPr i="1" lang="en-US"/>
              <a:t>compare values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can use with int, double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logical operators </a:t>
            </a:r>
            <a:r>
              <a:rPr i="1" lang="en-US"/>
              <a:t>make a decision</a:t>
            </a:r>
            <a:r>
              <a:rPr lang="en-US"/>
              <a:t> based on boolean values or expressions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i="1" lang="en-US"/>
              <a:t>only work with boolean!!!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Logical Operators</a:t>
            </a:r>
            <a:endParaRPr/>
          </a:p>
        </p:txBody>
      </p:sp>
      <p:graphicFrame>
        <p:nvGraphicFramePr>
          <p:cNvPr id="230" name="Google Shape;230;p29"/>
          <p:cNvGraphicFramePr/>
          <p:nvPr/>
        </p:nvGraphicFramePr>
        <p:xfrm>
          <a:off x="932443" y="23560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1085825"/>
                <a:gridCol w="2603150"/>
                <a:gridCol w="1309825"/>
                <a:gridCol w="2174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Operator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Description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Example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&amp;&amp;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“and”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returns true if BOTH values are true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 &amp;&amp; b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 &gt; 2 &amp;&amp; 10 == 10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 &amp;&amp; true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true</a:t>
                      </a:r>
                      <a:endParaRPr b="1"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II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“or”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returns true if EITHER value</a:t>
                      </a:r>
                      <a:r>
                        <a:rPr lang="en-US" sz="1800"/>
                        <a:t> is true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 || b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 &gt; 2 || 10 == 10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r>
                        <a:rPr lang="en-US" sz="1800"/>
                        <a:t> || true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true</a:t>
                      </a:r>
                      <a:endParaRPr b="1"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!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“not”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returns the opposite value</a:t>
                      </a:r>
                      <a:r>
                        <a:rPr lang="en-US" sz="1800"/>
                        <a:t> – if true, will return falses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!a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!(5 &gt; 2)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!true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false</a:t>
                      </a:r>
                      <a:endParaRPr b="1"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1" name="Google Shape;231;p29"/>
          <p:cNvSpPr txBox="1"/>
          <p:nvPr/>
        </p:nvSpPr>
        <p:spPr>
          <a:xfrm>
            <a:off x="1371600" y="1286202"/>
            <a:ext cx="513867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assume we have 2 boolean expressions: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= 5 &gt; 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 = 10 == 10</a:t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How to View a Pipe-Delimited Text File in Excel - ShareASale Blog" id="232" name="Google Shape;23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91121" y="2891781"/>
            <a:ext cx="3124200" cy="1924051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9"/>
          <p:cNvSpPr txBox="1"/>
          <p:nvPr/>
        </p:nvSpPr>
        <p:spPr>
          <a:xfrm>
            <a:off x="9020432" y="2522449"/>
            <a:ext cx="25702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where is the pipe?</a:t>
            </a:r>
            <a:endParaRPr i="1"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4" name="Google Shape;234;p29"/>
          <p:cNvSpPr/>
          <p:nvPr/>
        </p:nvSpPr>
        <p:spPr>
          <a:xfrm>
            <a:off x="5981228" y="2772102"/>
            <a:ext cx="2058902" cy="836071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5" name="Google Shape;235;p29"/>
          <p:cNvSpPr/>
          <p:nvPr/>
        </p:nvSpPr>
        <p:spPr>
          <a:xfrm>
            <a:off x="5981228" y="3697004"/>
            <a:ext cx="2046546" cy="836071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5968872" y="4621906"/>
            <a:ext cx="2058902" cy="955110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7" name="Google Shape;237;p29"/>
          <p:cNvSpPr txBox="1"/>
          <p:nvPr/>
        </p:nvSpPr>
        <p:spPr>
          <a:xfrm>
            <a:off x="9145115" y="4815832"/>
            <a:ext cx="25702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shift + backslash</a:t>
            </a:r>
            <a:endParaRPr i="1"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"/>
          <p:cNvSpPr txBox="1"/>
          <p:nvPr>
            <p:ph type="title"/>
          </p:nvPr>
        </p:nvSpPr>
        <p:spPr>
          <a:xfrm>
            <a:off x="1371600" y="685800"/>
            <a:ext cx="9601200" cy="82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Truth tables</a:t>
            </a:r>
            <a:endParaRPr/>
          </a:p>
        </p:txBody>
      </p:sp>
      <p:sp>
        <p:nvSpPr>
          <p:cNvPr id="243" name="Google Shape;243;p30"/>
          <p:cNvSpPr txBox="1"/>
          <p:nvPr>
            <p:ph idx="1" type="body"/>
          </p:nvPr>
        </p:nvSpPr>
        <p:spPr>
          <a:xfrm>
            <a:off x="1371600" y="1378039"/>
            <a:ext cx="9601200" cy="1004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Used to show all possible outcomes from a logical operator, or any expression involving logical operators</a:t>
            </a:r>
            <a:endParaRPr/>
          </a:p>
        </p:txBody>
      </p:sp>
      <p:graphicFrame>
        <p:nvGraphicFramePr>
          <p:cNvPr id="244" name="Google Shape;244;p30"/>
          <p:cNvGraphicFramePr/>
          <p:nvPr/>
        </p:nvGraphicFramePr>
        <p:xfrm>
          <a:off x="1619876" y="3074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2709325"/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a &amp;&amp; b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</a:t>
                      </a:r>
                      <a:endParaRPr b="1" sz="18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45" name="Google Shape;245;p30"/>
          <p:cNvSpPr txBox="1"/>
          <p:nvPr/>
        </p:nvSpPr>
        <p:spPr>
          <a:xfrm>
            <a:off x="1371600" y="5228823"/>
            <a:ext cx="329055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 = true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 = false</a:t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" name="Google Shape;250;p31"/>
          <p:cNvGraphicFramePr/>
          <p:nvPr/>
        </p:nvGraphicFramePr>
        <p:xfrm>
          <a:off x="1233510" y="4990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2709325"/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a || b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</a:t>
                      </a:r>
                      <a:endParaRPr b="1" sz="18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</a:t>
                      </a:r>
                      <a:endParaRPr b="1" sz="18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</a:t>
                      </a:r>
                      <a:endParaRPr b="1" sz="18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51" name="Google Shape;251;p31"/>
          <p:cNvGraphicFramePr/>
          <p:nvPr/>
        </p:nvGraphicFramePr>
        <p:xfrm>
          <a:off x="1233509" y="393556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!a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solidFill>
                            <a:schemeClr val="dk1"/>
                          </a:solidFill>
                        </a:rPr>
                        <a:t>F</a:t>
                      </a:r>
                      <a:endParaRPr b="0"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B050"/>
                          </a:solidFill>
                        </a:rPr>
                        <a:t>T</a:t>
                      </a:r>
                      <a:endParaRPr b="1" sz="18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Methods Worksheet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7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 txBox="1"/>
          <p:nvPr>
            <p:ph type="title"/>
          </p:nvPr>
        </p:nvSpPr>
        <p:spPr>
          <a:xfrm>
            <a:off x="1280984" y="59724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AP Students, complete truth tables for the following:</a:t>
            </a:r>
            <a:endParaRPr/>
          </a:p>
        </p:txBody>
      </p:sp>
      <p:sp>
        <p:nvSpPr>
          <p:cNvPr id="257" name="Google Shape;257;p32"/>
          <p:cNvSpPr txBox="1"/>
          <p:nvPr>
            <p:ph idx="1" type="body"/>
          </p:nvPr>
        </p:nvSpPr>
        <p:spPr>
          <a:xfrm>
            <a:off x="882203" y="1428749"/>
            <a:ext cx="1732208" cy="5165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!( A || B)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!A &amp;&amp; !B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!(A &amp;&amp; B)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!A || !B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258" name="Google Shape;258;p32"/>
          <p:cNvSpPr txBox="1"/>
          <p:nvPr/>
        </p:nvSpPr>
        <p:spPr>
          <a:xfrm>
            <a:off x="8242479" y="5988676"/>
            <a:ext cx="37219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DeMorgan’s Laws</a:t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59" name="Google Shape;259;p32"/>
          <p:cNvSpPr txBox="1"/>
          <p:nvPr/>
        </p:nvSpPr>
        <p:spPr>
          <a:xfrm>
            <a:off x="7751805" y="2561968"/>
            <a:ext cx="32045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Download this PPT, fill it out, and save it to webmail me as part of your exit slip!</a:t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Codingbat</a:t>
            </a:r>
            <a:endParaRPr/>
          </a:p>
        </p:txBody>
      </p:sp>
      <p:sp>
        <p:nvSpPr>
          <p:cNvPr id="265" name="Google Shape;265;p3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 u="sng">
                <a:solidFill>
                  <a:schemeClr val="hlink"/>
                </a:solidFill>
                <a:hlinkClick r:id="rId3"/>
              </a:rPr>
              <a:t>Warmup-1 &gt; sleepIn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 u="sng">
                <a:solidFill>
                  <a:schemeClr val="hlink"/>
                </a:solidFill>
                <a:hlinkClick r:id="rId4"/>
              </a:rPr>
              <a:t>Warmp-1 &gt; parrotTrouble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When you are done, paste your code into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this exit slip</a:t>
            </a:r>
            <a:r>
              <a:rPr lang="en-US"/>
              <a:t>!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Exit slip is worth extra credit!!</a:t>
            </a:r>
            <a:endParaRPr/>
          </a:p>
          <a:p>
            <a:pPr indent="-384047" lvl="2" marL="13716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b="1" lang="en-US"/>
              <a:t>For Java: </a:t>
            </a:r>
            <a:r>
              <a:rPr lang="en-US"/>
              <a:t>+2 quiz points!</a:t>
            </a:r>
            <a:endParaRPr/>
          </a:p>
          <a:p>
            <a:pPr indent="-384047" lvl="2" marL="13716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b="1" lang="en-US"/>
              <a:t>For AP CSA: </a:t>
            </a:r>
            <a:r>
              <a:rPr lang="en-US"/>
              <a:t>+2 MC points on Unit 6 test!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sumDouble</a:t>
            </a:r>
            <a:endParaRPr/>
          </a:p>
        </p:txBody>
      </p:sp>
      <p:sp>
        <p:nvSpPr>
          <p:cNvPr id="106" name="Google Shape;106;p15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 u="sng">
                <a:solidFill>
                  <a:schemeClr val="hlink"/>
                </a:solidFill>
                <a:hlinkClick r:id="rId4"/>
              </a:rPr>
              <a:t>Solution Video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ctrTitle"/>
          </p:nvPr>
        </p:nvSpPr>
        <p:spPr>
          <a:xfrm>
            <a:off x="1249252" y="2432397"/>
            <a:ext cx="9620518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/>
              <a:t>CONTROL FLOW, CONDITIONAL LOGIC</a:t>
            </a:r>
            <a:endParaRPr/>
          </a:p>
        </p:txBody>
      </p:sp>
      <p:sp>
        <p:nvSpPr>
          <p:cNvPr id="112" name="Google Shape;112;p16"/>
          <p:cNvSpPr txBox="1"/>
          <p:nvPr>
            <p:ph idx="1" type="subTitle"/>
          </p:nvPr>
        </p:nvSpPr>
        <p:spPr>
          <a:xfrm>
            <a:off x="2679906" y="4600222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AP CSA &amp; Java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November 29 2021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Learning Objectives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1371600" y="1722681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en-US"/>
              <a:t>Boolean &amp; Conditional Logic</a:t>
            </a:r>
            <a:endParaRPr/>
          </a:p>
        </p:txBody>
      </p:sp>
      <p:sp>
        <p:nvSpPr>
          <p:cNvPr id="119" name="Google Shape;119;p17"/>
          <p:cNvSpPr txBox="1"/>
          <p:nvPr>
            <p:ph idx="2" type="body"/>
          </p:nvPr>
        </p:nvSpPr>
        <p:spPr>
          <a:xfrm>
            <a:off x="1371600" y="2687024"/>
            <a:ext cx="4443984" cy="348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Evaluate </a:t>
            </a:r>
            <a:r>
              <a:rPr b="1" lang="en-US"/>
              <a:t>Boolean expressions </a:t>
            </a:r>
            <a:r>
              <a:rPr lang="en-US"/>
              <a:t>that use </a:t>
            </a:r>
            <a:r>
              <a:rPr b="1" lang="en-US"/>
              <a:t>relational operators </a:t>
            </a:r>
            <a:r>
              <a:rPr lang="en-US"/>
              <a:t>in program code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Represent branching logical processes by using </a:t>
            </a:r>
            <a:r>
              <a:rPr b="1" lang="en-US"/>
              <a:t>conditional statements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Evaluate </a:t>
            </a:r>
            <a:r>
              <a:rPr b="1" i="1" lang="en-US"/>
              <a:t>compound</a:t>
            </a:r>
            <a:r>
              <a:rPr b="1" lang="en-US"/>
              <a:t> Boolean expressions </a:t>
            </a:r>
            <a:r>
              <a:rPr lang="en-US"/>
              <a:t>in program code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using logical operators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6492250" y="5258900"/>
            <a:ext cx="5061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Boolean expressions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1371600" y="1532238"/>
            <a:ext cx="4032422" cy="5173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An expression that instead of evaluating to a number, evaluates to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-US"/>
              <a:t> or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Boolean expressions use </a:t>
            </a:r>
            <a:r>
              <a:rPr b="1" lang="en-US"/>
              <a:t>relational operators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b="1" lang="en-US"/>
              <a:t>boolean type: </a:t>
            </a:r>
            <a:r>
              <a:rPr lang="en-US"/>
              <a:t>remember that boolean is a data type!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a variable of type boolean can only hold one of two values: </a:t>
            </a:r>
            <a:r>
              <a:rPr b="1" lang="en-US"/>
              <a:t>true</a:t>
            </a:r>
            <a:r>
              <a:rPr lang="en-US"/>
              <a:t> or </a:t>
            </a:r>
            <a:r>
              <a:rPr b="1" lang="en-US"/>
              <a:t>false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a boolean expression (one that uses relational or logical operators) will evalue to one of two values: </a:t>
            </a:r>
            <a:r>
              <a:rPr b="1" lang="en-US"/>
              <a:t>true </a:t>
            </a:r>
            <a:r>
              <a:rPr lang="en-US"/>
              <a:t>or</a:t>
            </a:r>
            <a:r>
              <a:rPr b="1" lang="en-US"/>
              <a:t> false</a:t>
            </a:r>
            <a:endParaRPr b="1"/>
          </a:p>
        </p:txBody>
      </p:sp>
      <p:sp>
        <p:nvSpPr>
          <p:cNvPr id="127" name="Google Shape;127;p18"/>
          <p:cNvSpPr txBox="1"/>
          <p:nvPr/>
        </p:nvSpPr>
        <p:spPr>
          <a:xfrm>
            <a:off x="6755027" y="486032"/>
            <a:ext cx="48768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Algebraic expression: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4x + 10	</a:t>
            </a:r>
            <a:r>
              <a:rPr i="1"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evaluate</a:t>
            </a: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for x =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8" name="Google Shape;128;p18"/>
          <p:cNvSpPr txBox="1"/>
          <p:nvPr/>
        </p:nvSpPr>
        <p:spPr>
          <a:xfrm>
            <a:off x="6755027" y="2434281"/>
            <a:ext cx="48768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Boolean expression: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x == y	</a:t>
            </a:r>
            <a:r>
              <a:rPr i="1"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evaluate</a:t>
            </a:r>
            <a:r>
              <a:rPr lang="en-US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for x = 10 and y = 5</a:t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6755027" y="1723944"/>
            <a:ext cx="29903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4*5 + 10 = 30</a:t>
            </a:r>
            <a:endParaRPr sz="1800">
              <a:solidFill>
                <a:srgbClr val="0070C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0" name="Google Shape;130;p18"/>
          <p:cNvSpPr txBox="1"/>
          <p:nvPr/>
        </p:nvSpPr>
        <p:spPr>
          <a:xfrm>
            <a:off x="6755027" y="3892034"/>
            <a:ext cx="299033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10 ==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10 and 5 are not equal, so this evaluates to: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endParaRPr sz="1800">
              <a:solidFill>
                <a:srgbClr val="0070C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" name="Google Shape;131;p18"/>
          <p:cNvSpPr/>
          <p:nvPr/>
        </p:nvSpPr>
        <p:spPr>
          <a:xfrm>
            <a:off x="8155459" y="5092363"/>
            <a:ext cx="3880022" cy="1613237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Check for understanding: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what’s the difference between an </a:t>
            </a:r>
            <a:r>
              <a:rPr b="1"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expression</a:t>
            </a:r>
            <a:r>
              <a:rPr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and a </a:t>
            </a:r>
            <a:r>
              <a:rPr b="1"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value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?</a:t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Relational Operators</a:t>
            </a:r>
            <a:endParaRPr/>
          </a:p>
        </p:txBody>
      </p:sp>
      <p:graphicFrame>
        <p:nvGraphicFramePr>
          <p:cNvPr id="137" name="Google Shape;137;p19"/>
          <p:cNvGraphicFramePr/>
          <p:nvPr/>
        </p:nvGraphicFramePr>
        <p:xfrm>
          <a:off x="893806" y="14287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Operator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Description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Example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&lt;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less than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 &lt; 10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&gt;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greater than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r>
                        <a:rPr lang="en-US" sz="1800"/>
                        <a:t> &gt; 50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&lt;=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less than or equal to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 &lt;=</a:t>
                      </a:r>
                      <a:r>
                        <a:rPr lang="en-US" sz="1800"/>
                        <a:t> 10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&gt;=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greater than or equal to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  &gt;= 12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==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equal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 == 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!=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not equal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 !=</a:t>
                      </a:r>
                      <a:r>
                        <a:rPr lang="en-US" sz="1800"/>
                        <a:t> 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8" name="Google Shape;138;p19"/>
          <p:cNvSpPr/>
          <p:nvPr/>
        </p:nvSpPr>
        <p:spPr>
          <a:xfrm>
            <a:off x="5700584" y="1853513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9" name="Google Shape;139;p19"/>
          <p:cNvSpPr/>
          <p:nvPr/>
        </p:nvSpPr>
        <p:spPr>
          <a:xfrm>
            <a:off x="8097795" y="1831374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5700584" y="2228331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1" name="Google Shape;141;p19"/>
          <p:cNvSpPr/>
          <p:nvPr/>
        </p:nvSpPr>
        <p:spPr>
          <a:xfrm>
            <a:off x="8097795" y="2225240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2" name="Google Shape;142;p19"/>
          <p:cNvSpPr/>
          <p:nvPr/>
        </p:nvSpPr>
        <p:spPr>
          <a:xfrm>
            <a:off x="5700584" y="2574323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3" name="Google Shape;143;p19"/>
          <p:cNvSpPr/>
          <p:nvPr/>
        </p:nvSpPr>
        <p:spPr>
          <a:xfrm>
            <a:off x="8097794" y="2565565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4" name="Google Shape;144;p19"/>
          <p:cNvSpPr/>
          <p:nvPr/>
        </p:nvSpPr>
        <p:spPr>
          <a:xfrm>
            <a:off x="5700584" y="2917941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5" name="Google Shape;145;p19"/>
          <p:cNvSpPr/>
          <p:nvPr/>
        </p:nvSpPr>
        <p:spPr>
          <a:xfrm>
            <a:off x="8097794" y="2917941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6" name="Google Shape;146;p19"/>
          <p:cNvSpPr/>
          <p:nvPr/>
        </p:nvSpPr>
        <p:spPr>
          <a:xfrm>
            <a:off x="5694406" y="3605905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7" name="Google Shape;147;p19"/>
          <p:cNvSpPr/>
          <p:nvPr/>
        </p:nvSpPr>
        <p:spPr>
          <a:xfrm>
            <a:off x="8077200" y="3557709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8" name="Google Shape;148;p19"/>
          <p:cNvSpPr/>
          <p:nvPr/>
        </p:nvSpPr>
        <p:spPr>
          <a:xfrm>
            <a:off x="5694405" y="4002861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9" name="Google Shape;149;p19"/>
          <p:cNvSpPr/>
          <p:nvPr/>
        </p:nvSpPr>
        <p:spPr>
          <a:xfrm>
            <a:off x="8077199" y="3978203"/>
            <a:ext cx="1458097" cy="34032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8097794" y="5064769"/>
            <a:ext cx="3880022" cy="1613237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Check for understanding: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why do we use </a:t>
            </a:r>
            <a:r>
              <a:rPr b="1"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==</a:t>
            </a:r>
            <a:r>
              <a:rPr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and not </a:t>
            </a:r>
            <a:r>
              <a:rPr b="1"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=</a:t>
            </a:r>
            <a:r>
              <a:rPr lang="en-US" sz="1800">
                <a:solidFill>
                  <a:schemeClr val="accent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for testing equality?</a:t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1371600" y="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Self Test!</a:t>
            </a:r>
            <a:endParaRPr/>
          </a:p>
        </p:txBody>
      </p:sp>
      <p:sp>
        <p:nvSpPr>
          <p:cNvPr id="156" name="Google Shape;156;p20"/>
          <p:cNvSpPr txBox="1"/>
          <p:nvPr>
            <p:ph idx="1" type="body"/>
          </p:nvPr>
        </p:nvSpPr>
        <p:spPr>
          <a:xfrm>
            <a:off x="1371600" y="659027"/>
            <a:ext cx="5638800" cy="2405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/>
              <a:t>Given the following variable declarations: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/>
              <a:t>int x = 4;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/>
              <a:t>int y = -3;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/>
              <a:t>int z = 4;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/>
              <a:t>What are the results of the following relational expressions?</a:t>
            </a:r>
            <a:endParaRPr/>
          </a:p>
        </p:txBody>
      </p:sp>
      <p:graphicFrame>
        <p:nvGraphicFramePr>
          <p:cNvPr id="157" name="Google Shape;157;p20"/>
          <p:cNvGraphicFramePr/>
          <p:nvPr/>
        </p:nvGraphicFramePr>
        <p:xfrm>
          <a:off x="1441621" y="30644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{6C2B134C-E9B2-4943-9AF4-E87AE32AE22F}</a:tableStyleId>
              </a:tblPr>
              <a:tblGrid>
                <a:gridCol w="2645725"/>
                <a:gridCol w="26457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Expression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Result (true</a:t>
                      </a:r>
                      <a:r>
                        <a:rPr lang="en-US" sz="1800"/>
                        <a:t> or false)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4C7C99"/>
                          </a:solidFill>
                        </a:rPr>
                        <a:t>x == 4</a:t>
                      </a:r>
                      <a:endParaRPr sz="1800">
                        <a:solidFill>
                          <a:srgbClr val="4C7C99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/>
                        <a:t>x == y</a:t>
                      </a:r>
                      <a:endParaRPr b="0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C7C99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>
                          <a:solidFill>
                            <a:srgbClr val="4C7C99"/>
                          </a:solidFill>
                        </a:rPr>
                        <a:t>x == z</a:t>
                      </a:r>
                      <a:r>
                        <a:rPr lang="en-US" sz="1800"/>
                        <a:t>	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y == z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C7C99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>
                          <a:solidFill>
                            <a:srgbClr val="4C7C99"/>
                          </a:solidFill>
                        </a:rPr>
                        <a:t>x + y &gt; 0	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x - z != 0	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C7C99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>
                          <a:solidFill>
                            <a:srgbClr val="4C7C99"/>
                          </a:solidFill>
                        </a:rPr>
                        <a:t>y * y &lt;= z	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false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y / y == 1	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Libre Franklin"/>
                        <a:buNone/>
                      </a:pPr>
                      <a:r>
                        <a:rPr lang="en-US" sz="1800"/>
                        <a:t>x * (y + 2) &gt; y - (y + z) * 2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true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8" name="Google Shape;158;p20"/>
          <p:cNvSpPr/>
          <p:nvPr/>
        </p:nvSpPr>
        <p:spPr>
          <a:xfrm>
            <a:off x="4087341" y="3501080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087341" y="3819265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4087340" y="4137450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1" name="Google Shape;161;p20"/>
          <p:cNvSpPr/>
          <p:nvPr/>
        </p:nvSpPr>
        <p:spPr>
          <a:xfrm>
            <a:off x="4087339" y="4574054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2" name="Google Shape;162;p20"/>
          <p:cNvSpPr/>
          <p:nvPr/>
        </p:nvSpPr>
        <p:spPr>
          <a:xfrm>
            <a:off x="4081849" y="4940813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3" name="Google Shape;163;p20"/>
          <p:cNvSpPr/>
          <p:nvPr/>
        </p:nvSpPr>
        <p:spPr>
          <a:xfrm>
            <a:off x="4081849" y="5307572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4" name="Google Shape;164;p20"/>
          <p:cNvSpPr/>
          <p:nvPr/>
        </p:nvSpPr>
        <p:spPr>
          <a:xfrm>
            <a:off x="4081849" y="5673465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5" name="Google Shape;165;p20"/>
          <p:cNvSpPr/>
          <p:nvPr/>
        </p:nvSpPr>
        <p:spPr>
          <a:xfrm>
            <a:off x="4081849" y="6097531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6" name="Google Shape;166;p20"/>
          <p:cNvSpPr/>
          <p:nvPr/>
        </p:nvSpPr>
        <p:spPr>
          <a:xfrm>
            <a:off x="4081848" y="6435203"/>
            <a:ext cx="1458097" cy="318185"/>
          </a:xfrm>
          <a:prstGeom prst="rect">
            <a:avLst/>
          </a:prstGeom>
          <a:solidFill>
            <a:schemeClr val="accent1"/>
          </a:solidFill>
          <a:ln cap="flat" cmpd="sng" w="34925">
            <a:solidFill>
              <a:srgbClr val="6666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Control Flow</a:t>
            </a:r>
            <a:endParaRPr/>
          </a:p>
        </p:txBody>
      </p:sp>
      <p:sp>
        <p:nvSpPr>
          <p:cNvPr id="172" name="Google Shape;172;p21"/>
          <p:cNvSpPr txBox="1"/>
          <p:nvPr>
            <p:ph idx="1" type="body"/>
          </p:nvPr>
        </p:nvSpPr>
        <p:spPr>
          <a:xfrm>
            <a:off x="1371600" y="1561070"/>
            <a:ext cx="9601200" cy="671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i="1" lang="en-US"/>
              <a:t>How does the computer know when to execute certain lines of code?</a:t>
            </a:r>
            <a:endParaRPr i="1"/>
          </a:p>
        </p:txBody>
      </p:sp>
      <p:sp>
        <p:nvSpPr>
          <p:cNvPr id="173" name="Google Shape;173;p21"/>
          <p:cNvSpPr txBox="1"/>
          <p:nvPr/>
        </p:nvSpPr>
        <p:spPr>
          <a:xfrm>
            <a:off x="1136822" y="2356022"/>
            <a:ext cx="673031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4C7C99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String response = “fine, thank you”;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4C7C99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i="1" sz="1800">
              <a:solidFill>
                <a:srgbClr val="4C7C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4C7C99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System.out.println(“Hello”);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4C7C99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System.out.println(“How are you”);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4C7C99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System.out.println(response);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4" name="Google Shape;174;p21"/>
          <p:cNvSpPr txBox="1"/>
          <p:nvPr/>
        </p:nvSpPr>
        <p:spPr>
          <a:xfrm>
            <a:off x="1449859" y="4176583"/>
            <a:ext cx="9601200" cy="671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rPr i="1" lang="en-US" sz="20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 what order do lines 1 – 5 get executed?</a:t>
            </a:r>
            <a:endParaRPr i="1" sz="2000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