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7" r:id="rId2"/>
    <p:sldId id="256" r:id="rId3"/>
    <p:sldId id="260" r:id="rId4"/>
    <p:sldId id="280" r:id="rId5"/>
    <p:sldId id="263" r:id="rId6"/>
    <p:sldId id="281" r:id="rId7"/>
    <p:sldId id="269" r:id="rId8"/>
    <p:sldId id="270" r:id="rId9"/>
    <p:sldId id="271" r:id="rId10"/>
    <p:sldId id="272" r:id="rId11"/>
    <p:sldId id="282" r:id="rId12"/>
    <p:sldId id="284" r:id="rId13"/>
    <p:sldId id="273" r:id="rId14"/>
    <p:sldId id="283" r:id="rId15"/>
    <p:sldId id="285" r:id="rId16"/>
    <p:sldId id="288" r:id="rId17"/>
    <p:sldId id="289" r:id="rId18"/>
    <p:sldId id="291" r:id="rId19"/>
    <p:sldId id="296" r:id="rId20"/>
    <p:sldId id="292" r:id="rId21"/>
    <p:sldId id="293" r:id="rId22"/>
    <p:sldId id="290" r:id="rId23"/>
    <p:sldId id="294" r:id="rId24"/>
    <p:sldId id="286" r:id="rId25"/>
    <p:sldId id="287" r:id="rId26"/>
    <p:sldId id="295" r:id="rId27"/>
    <p:sldId id="277" r:id="rId28"/>
    <p:sldId id="276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dingbat.com/prob/p14227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4901"/>
            <a:ext cx="9601200" cy="43524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Option 1: </a:t>
            </a:r>
            <a:r>
              <a:rPr lang="en-US" dirty="0" err="1" smtClean="0">
                <a:hlinkClick r:id="rId2"/>
              </a:rPr>
              <a:t>codingBat</a:t>
            </a:r>
            <a:r>
              <a:rPr lang="en-US" dirty="0" smtClean="0">
                <a:hlinkClick r:id="rId2"/>
              </a:rPr>
              <a:t> &gt; </a:t>
            </a:r>
            <a:r>
              <a:rPr lang="en-US" dirty="0" err="1" smtClean="0">
                <a:hlinkClick r:id="rId2"/>
              </a:rPr>
              <a:t>stringTimes</a:t>
            </a:r>
            <a:endParaRPr lang="en-US" dirty="0" smtClean="0"/>
          </a:p>
          <a:p>
            <a:r>
              <a:rPr lang="en-US" dirty="0" smtClean="0"/>
              <a:t>Option 2: Multiple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09" y="1993426"/>
            <a:ext cx="5818354" cy="47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49799"/>
              </p:ext>
            </p:extLst>
          </p:nvPr>
        </p:nvGraphicFramePr>
        <p:xfrm>
          <a:off x="1444025" y="1678052"/>
          <a:ext cx="10522035" cy="70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52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myArray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r>
                        <a:rPr lang="en-US" sz="2000" dirty="0" smtClean="0"/>
                        <a:t>]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myArray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2000" dirty="0" smtClean="0"/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myArray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2000" dirty="0" smtClean="0"/>
                        <a:t>]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myArray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2000" dirty="0" smtClean="0"/>
                        <a:t>]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myArray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US" sz="2000" dirty="0" smtClean="0"/>
                        <a:t>]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37042"/>
              </p:ext>
            </p:extLst>
          </p:nvPr>
        </p:nvGraphicFramePr>
        <p:xfrm>
          <a:off x="1444025" y="3135176"/>
          <a:ext cx="10522035" cy="70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90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1786598"/>
            <a:ext cx="137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77" y="3187882"/>
            <a:ext cx="10738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67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array – 2 ways</a:t>
            </a:r>
            <a:endParaRPr lang="en-US" dirty="0"/>
          </a:p>
        </p:txBody>
      </p:sp>
      <p:pic>
        <p:nvPicPr>
          <p:cNvPr id="4" name="Java Arrays 2 Two ways of creating an int arra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6763" y="2286000"/>
            <a:ext cx="5730875" cy="3581400"/>
          </a:xfrm>
        </p:spPr>
      </p:pic>
      <p:sp>
        <p:nvSpPr>
          <p:cNvPr id="5" name="TextBox 4"/>
          <p:cNvSpPr txBox="1"/>
          <p:nvPr/>
        </p:nvSpPr>
        <p:spPr>
          <a:xfrm>
            <a:off x="9335069" y="3002507"/>
            <a:ext cx="2524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**default initial values!</a:t>
            </a:r>
          </a:p>
          <a:p>
            <a:r>
              <a:rPr lang="en-US" dirty="0" smtClean="0"/>
              <a:t>when using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, array elements get the following default values, by type: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dirty="0" smtClean="0"/>
              <a:t> for type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0.0</a:t>
            </a:r>
            <a:r>
              <a:rPr lang="en-US" dirty="0" smtClean="0"/>
              <a:t> for type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false</a:t>
            </a:r>
            <a:r>
              <a:rPr lang="en-US" dirty="0" smtClean="0"/>
              <a:t>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null</a:t>
            </a:r>
            <a:r>
              <a:rPr lang="en-US" dirty="0" smtClean="0"/>
              <a:t>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values are stored in each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19" y="1931159"/>
            <a:ext cx="618926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String[10];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double[4];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233" y="1782738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{null, null, null, null, null, </a:t>
            </a:r>
            <a:r>
              <a:rPr lang="en-US" dirty="0"/>
              <a:t>null, null, null, null, </a:t>
            </a:r>
            <a:r>
              <a:rPr lang="en-US" dirty="0" smtClean="0"/>
              <a:t>null}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0687" y="2770728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{0, 0}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0233" y="3665665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{false, false, false, false, false}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4006" y="4614007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{0.0, 0.0, 0.0, 0.0}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6518"/>
              </p:ext>
            </p:extLst>
          </p:nvPr>
        </p:nvGraphicFramePr>
        <p:xfrm>
          <a:off x="126608" y="149485"/>
          <a:ext cx="11915336" cy="653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105"/>
                <a:gridCol w="5205520"/>
                <a:gridCol w="5231711"/>
              </a:tblGrid>
              <a:tr h="675871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  <a:r>
                        <a:rPr lang="en-US" baseline="0" dirty="0" smtClean="0"/>
                        <a:t> Syntax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6758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Declaration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elementType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arrayName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myCourses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1247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Creation</a:t>
                      </a:r>
                    </a:p>
                    <a:p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this step </a:t>
                      </a:r>
                      <a:r>
                        <a:rPr lang="en-US" b="0" i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ALLOCATES MEMORY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arrayName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</a:t>
                      </a:r>
                      <a:r>
                        <a:rPr lang="en-US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elementType</a:t>
                      </a:r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[# of elements];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myCourses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String[5];</a:t>
                      </a:r>
                    </a:p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9594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Initialization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elementType</a:t>
                      </a:r>
                      <a:r>
                        <a:rPr lang="en-US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</a:t>
                      </a:r>
                      <a:r>
                        <a:rPr lang="en-US" b="0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arrayName</a:t>
                      </a:r>
                      <a:r>
                        <a:rPr lang="en-US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{element1, element2, …. </a:t>
                      </a:r>
                      <a:r>
                        <a:rPr lang="en-US" b="0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elementN</a:t>
                      </a:r>
                      <a:r>
                        <a:rPr lang="en-US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  <a:endParaRPr lang="en-US" b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myCourses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{“Java Programming I”, “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PreCalculus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“US History”, “Biology”};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29742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Accessing elements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arrayName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endParaRPr lang="en-US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myCourses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  <a:p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  <a:r>
                        <a:rPr lang="en-US" i="1" dirty="0" smtClean="0">
                          <a:latin typeface="+mj-lt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(“My first course is “ +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myCourses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[0]);</a:t>
                      </a:r>
                    </a:p>
                    <a:p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cs typeface="Courier New" panose="02070309020205020404" pitchFamily="49" charset="0"/>
                        </a:rPr>
                        <a:t>will</a:t>
                      </a:r>
                      <a:r>
                        <a:rPr lang="en-US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cs typeface="Courier New" panose="02070309020205020404" pitchFamily="49" charset="0"/>
                        </a:rPr>
                        <a:t> print</a:t>
                      </a:r>
                    </a:p>
                    <a:p>
                      <a:endParaRPr lang="en-US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 first course is Java Programming 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71700"/>
            <a:ext cx="9651050" cy="27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pic>
        <p:nvPicPr>
          <p:cNvPr id="4" name="CS Awesome 4.1 - Introduction to While Loops in Jav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171450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 – control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55" y="1569279"/>
            <a:ext cx="5260999" cy="50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to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704" y="293427"/>
            <a:ext cx="4051395" cy="1502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initialize</a:t>
            </a:r>
            <a:r>
              <a:rPr lang="en-US" dirty="0" smtClean="0"/>
              <a:t> loop control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test</a:t>
            </a:r>
            <a:r>
              <a:rPr lang="en-US" dirty="0" smtClean="0"/>
              <a:t> loop control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change</a:t>
            </a:r>
            <a:r>
              <a:rPr lang="en-US" dirty="0" smtClean="0"/>
              <a:t> loop control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3583" y="2947917"/>
            <a:ext cx="610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1;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while(count &gt;= 10)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9144" y="2819198"/>
            <a:ext cx="1059406" cy="2545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24083" y="3353616"/>
            <a:ext cx="974962" cy="18542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794380" y="4252001"/>
            <a:ext cx="911270" cy="197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782" y="2565648"/>
            <a:ext cx="1308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initialize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978" y="3189981"/>
            <a:ext cx="1008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test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67466" y="4134180"/>
            <a:ext cx="1222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9" y="194480"/>
            <a:ext cx="10485047" cy="451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1182" y="1064525"/>
            <a:ext cx="7510817" cy="579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252" y="1788454"/>
            <a:ext cx="9620518" cy="2098226"/>
          </a:xfrm>
        </p:spPr>
        <p:txBody>
          <a:bodyPr/>
          <a:lstStyle/>
          <a:p>
            <a:r>
              <a:rPr lang="en-US" dirty="0" smtClean="0"/>
              <a:t>arrays &amp; loops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CSA &amp; Java</a:t>
            </a:r>
          </a:p>
          <a:p>
            <a:r>
              <a:rPr lang="en-US" dirty="0" smtClean="0"/>
              <a:t>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a while loop to play a guessing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code will we need?</a:t>
            </a:r>
          </a:p>
          <a:p>
            <a:pPr lvl="1"/>
            <a:r>
              <a:rPr lang="en-US" dirty="0" smtClean="0"/>
              <a:t>random number: </a:t>
            </a:r>
            <a:r>
              <a:rPr lang="en-US" dirty="0" err="1" smtClean="0"/>
              <a:t>Math.random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variables: one to store user’s guess, one to store random </a:t>
            </a:r>
            <a:r>
              <a:rPr lang="en-US" dirty="0" err="1" smtClean="0"/>
              <a:t>num</a:t>
            </a:r>
            <a:endParaRPr lang="en-US" dirty="0" smtClean="0"/>
          </a:p>
          <a:p>
            <a:pPr lvl="1"/>
            <a:r>
              <a:rPr lang="en-US" dirty="0" smtClean="0"/>
              <a:t>Scanner object, </a:t>
            </a:r>
            <a:r>
              <a:rPr lang="en-US" dirty="0" err="1" smtClean="0"/>
              <a:t>nextInt</a:t>
            </a:r>
            <a:r>
              <a:rPr lang="en-US" dirty="0" smtClean="0"/>
              <a:t>() for user input</a:t>
            </a:r>
          </a:p>
          <a:p>
            <a:pPr lvl="1"/>
            <a:r>
              <a:rPr lang="en-US" dirty="0" err="1" smtClean="0"/>
              <a:t>println</a:t>
            </a:r>
            <a:r>
              <a:rPr lang="en-US" dirty="0" smtClean="0"/>
              <a:t>() or print() to print out user input prompt</a:t>
            </a:r>
          </a:p>
          <a:p>
            <a:pPr lvl="1"/>
            <a:r>
              <a:rPr lang="en-US" dirty="0" smtClean="0"/>
              <a:t>while for repeatedly guessing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expression &amp; relational operators: == or !=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9869" y="2171700"/>
            <a:ext cx="9471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+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()*10);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Scanner input = new Scanner();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guess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input.nextInt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guess)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(“Guess again!”);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guess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input.nextInt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06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to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704" y="293427"/>
            <a:ext cx="4051395" cy="1502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initialize</a:t>
            </a:r>
            <a:r>
              <a:rPr lang="en-US" dirty="0" smtClean="0"/>
              <a:t> loop control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test</a:t>
            </a:r>
            <a:r>
              <a:rPr lang="en-US" dirty="0" smtClean="0"/>
              <a:t> loop control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change</a:t>
            </a:r>
            <a:r>
              <a:rPr lang="en-US" dirty="0" smtClean="0"/>
              <a:t> loop control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3583" y="2947917"/>
            <a:ext cx="610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1;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while(count &gt;= 10)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8759" y="2948566"/>
            <a:ext cx="6107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+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()*10);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Scanner input = new Scanner();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guess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input.nextInt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guess)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(“Guess again!”);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guess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input.nextInt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9144" y="2819198"/>
            <a:ext cx="1059406" cy="2545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24083" y="3353616"/>
            <a:ext cx="974962" cy="18542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794380" y="4252001"/>
            <a:ext cx="911270" cy="197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253181" y="2508899"/>
            <a:ext cx="1352264" cy="54606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573904" y="2508899"/>
            <a:ext cx="1031541" cy="11992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71164" y="3825080"/>
            <a:ext cx="1418511" cy="3227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466427" y="4785446"/>
            <a:ext cx="925772" cy="410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782" y="2565648"/>
            <a:ext cx="1308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initialize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978" y="3189981"/>
            <a:ext cx="1008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test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67466" y="4134180"/>
            <a:ext cx="1222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change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0100190" y="2225969"/>
            <a:ext cx="1308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initialize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9873871" y="3657638"/>
            <a:ext cx="1008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test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0186342" y="4600780"/>
            <a:ext cx="1222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83" grpId="0" animBg="1"/>
      <p:bldP spid="84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066" y="482547"/>
            <a:ext cx="9601200" cy="1485900"/>
          </a:xfrm>
        </p:spPr>
        <p:txBody>
          <a:bodyPr/>
          <a:lstStyle/>
          <a:p>
            <a:r>
              <a:rPr lang="en-US" dirty="0" smtClean="0"/>
              <a:t>What if I want to traverse, or access all array elements?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20" y="2340591"/>
            <a:ext cx="5247564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 = 1;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1;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870" y="3070746"/>
            <a:ext cx="573206" cy="247024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2593076" y="5390297"/>
            <a:ext cx="818865" cy="738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1941" y="5390297"/>
            <a:ext cx="5650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pattern?</a:t>
            </a:r>
          </a:p>
          <a:p>
            <a:r>
              <a:rPr lang="en-US" dirty="0" smtClean="0"/>
              <a:t>can we use a variable to represent the index?</a:t>
            </a:r>
          </a:p>
          <a:p>
            <a:r>
              <a:rPr lang="en-US" dirty="0" smtClean="0"/>
              <a:t>can we condense this code into fewer lines, with less possibility for error?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86650" y="2340591"/>
            <a:ext cx="630526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1;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60054" y="3575712"/>
            <a:ext cx="573206" cy="44341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53852" y="4019123"/>
            <a:ext cx="758588" cy="595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86650" y="2743487"/>
            <a:ext cx="1625790" cy="4227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1902" y="3222072"/>
            <a:ext cx="3138133" cy="4227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11" grpId="0"/>
      <p:bldP spid="13" grpId="0" animBg="1"/>
      <p:bldP spid="14" grpId="0" animBg="1"/>
      <p:bldP spid="1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want to traverse, or access all array elements?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20" y="2340591"/>
            <a:ext cx="5247564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 = 1;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1;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870" y="3070746"/>
            <a:ext cx="573206" cy="24702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2593076" y="5390297"/>
            <a:ext cx="818865" cy="738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1941" y="5390297"/>
            <a:ext cx="5650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pattern?</a:t>
            </a:r>
          </a:p>
          <a:p>
            <a:r>
              <a:rPr lang="en-US" dirty="0" smtClean="0"/>
              <a:t>can we use a variable to represent the index?</a:t>
            </a:r>
          </a:p>
          <a:p>
            <a:r>
              <a:rPr lang="en-US" dirty="0" smtClean="0"/>
              <a:t>can we condense this code into fewer lines, with less possibility for error?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86650" y="2340591"/>
            <a:ext cx="630526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1;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32761" y="3848669"/>
            <a:ext cx="573206" cy="5959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224146" y="3070746"/>
            <a:ext cx="758588" cy="595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26389" y="3070746"/>
            <a:ext cx="1625790" cy="595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6673" y="3039692"/>
            <a:ext cx="2988292" cy="595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8912" y="2326943"/>
            <a:ext cx="7086598" cy="139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(initialize; test condition; change) {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loop body;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64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42" y="153537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0" y="805218"/>
            <a:ext cx="6728346" cy="58958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92639" y="805218"/>
            <a:ext cx="6728346" cy="58958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99797" y="2442949"/>
            <a:ext cx="20471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repeat code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3 steps (initialize, test, change)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97671" y="1967952"/>
            <a:ext cx="2047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 built-in initialization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 built-in increment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best for complex </a:t>
            </a:r>
            <a:r>
              <a:rPr lang="en-US" dirty="0" err="1" smtClean="0"/>
              <a:t>boolean</a:t>
            </a:r>
            <a:r>
              <a:rPr lang="en-US" dirty="0" smtClean="0"/>
              <a:t> expressions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409" y="1967952"/>
            <a:ext cx="204716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built-in initialization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built-in increment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best for counting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best for traversing arrays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60811" y="4954137"/>
            <a:ext cx="3179928" cy="10372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when you know how many times loop should execute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53785" y="4954137"/>
            <a:ext cx="3179928" cy="10372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when you </a:t>
            </a:r>
            <a:r>
              <a:rPr lang="en-US" b="1" i="1" dirty="0" smtClean="0"/>
              <a:t>don’t</a:t>
            </a:r>
            <a:r>
              <a:rPr lang="en-US" dirty="0" smtClean="0"/>
              <a:t> know how many times loop should 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3" y="0"/>
            <a:ext cx="9601200" cy="829994"/>
          </a:xfrm>
        </p:spPr>
        <p:txBody>
          <a:bodyPr/>
          <a:lstStyle/>
          <a:p>
            <a:r>
              <a:rPr lang="en-US" dirty="0" smtClean="0"/>
              <a:t>Common error when 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2286000"/>
            <a:ext cx="10128738" cy="1244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myCourses.length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(“Course “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“: “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myCourses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3052689" y="1927274"/>
            <a:ext cx="3770141" cy="1111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184" y="3981157"/>
            <a:ext cx="513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myCourses.length</a:t>
            </a:r>
            <a:r>
              <a:rPr lang="en-US" dirty="0" smtClean="0"/>
              <a:t> evaluates to?.... 			</a:t>
            </a:r>
            <a:r>
              <a:rPr lang="en-US" i="1" dirty="0" smtClean="0"/>
              <a:t>5!</a:t>
            </a:r>
          </a:p>
          <a:p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09001"/>
              </p:ext>
            </p:extLst>
          </p:nvPr>
        </p:nvGraphicFramePr>
        <p:xfrm>
          <a:off x="1429957" y="917917"/>
          <a:ext cx="10522035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52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 Programming I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PreCalculus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 History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English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11665"/>
            <a:ext cx="137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myCourses</a:t>
            </a:r>
            <a:endParaRPr lang="en-US" b="1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273800" y="3230563"/>
            <a:ext cx="57912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80150" y="3251200"/>
            <a:ext cx="1311275" cy="639762"/>
          </a:xfrm>
          <a:prstGeom prst="rect">
            <a:avLst/>
          </a:prstGeom>
          <a:solidFill>
            <a:srgbClr val="8C8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91425" y="3251200"/>
            <a:ext cx="2235200" cy="639762"/>
          </a:xfrm>
          <a:prstGeom prst="rect">
            <a:avLst/>
          </a:prstGeom>
          <a:solidFill>
            <a:srgbClr val="8C8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826625" y="3251200"/>
            <a:ext cx="2212975" cy="639762"/>
          </a:xfrm>
          <a:prstGeom prst="rect">
            <a:avLst/>
          </a:prstGeom>
          <a:solidFill>
            <a:srgbClr val="8C8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0150" y="3890963"/>
            <a:ext cx="1311275" cy="639762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591425" y="3890963"/>
            <a:ext cx="2235200" cy="639762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826625" y="3890963"/>
            <a:ext cx="2212975" cy="639762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280150" y="4530725"/>
            <a:ext cx="1311275" cy="369887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591425" y="4530725"/>
            <a:ext cx="2235200" cy="369887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826625" y="4530725"/>
            <a:ext cx="2212975" cy="369887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280150" y="4900613"/>
            <a:ext cx="1311275" cy="369887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7591425" y="4900613"/>
            <a:ext cx="2235200" cy="369887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9826625" y="4900613"/>
            <a:ext cx="2212975" cy="369887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280150" y="5270500"/>
            <a:ext cx="1311275" cy="369887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7591425" y="5270500"/>
            <a:ext cx="2235200" cy="371475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9826625" y="5270500"/>
            <a:ext cx="2212975" cy="371475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280150" y="5640388"/>
            <a:ext cx="1311275" cy="371475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7591425" y="5641975"/>
            <a:ext cx="2235200" cy="369887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9826625" y="5641975"/>
            <a:ext cx="2212975" cy="369887"/>
          </a:xfrm>
          <a:prstGeom prst="rect">
            <a:avLst/>
          </a:prstGeom>
          <a:solidFill>
            <a:srgbClr val="DBD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6280150" y="6011863"/>
            <a:ext cx="1311275" cy="638175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591425" y="6011863"/>
            <a:ext cx="2235200" cy="638175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9826625" y="6011863"/>
            <a:ext cx="2212975" cy="638175"/>
          </a:xfrm>
          <a:prstGeom prst="rect">
            <a:avLst/>
          </a:prstGeom>
          <a:solidFill>
            <a:srgbClr val="EE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7591425" y="3244850"/>
            <a:ext cx="0" cy="3413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9826625" y="3244850"/>
            <a:ext cx="0" cy="3413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6273800" y="3890963"/>
            <a:ext cx="577215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6273800" y="4530725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6273800" y="4900613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6273800" y="5270500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6273800" y="5641975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6273800" y="6011863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6280150" y="3244850"/>
            <a:ext cx="0" cy="3413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12039600" y="3244850"/>
            <a:ext cx="0" cy="3413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6273800" y="3251200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6273800" y="6650038"/>
            <a:ext cx="57721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6372225" y="3302000"/>
            <a:ext cx="574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loop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6372225" y="3576638"/>
            <a:ext cx="1041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execution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7683500" y="3302000"/>
            <a:ext cx="150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7793038" y="3302000"/>
            <a:ext cx="544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== ?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9918700" y="3302000"/>
            <a:ext cx="1174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myCourses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10985500" y="3302000"/>
            <a:ext cx="165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[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11052175" y="3302000"/>
            <a:ext cx="150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1102975" y="3302000"/>
            <a:ext cx="671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] == ?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372225" y="3941763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683500" y="3941763"/>
            <a:ext cx="285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0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7683500" y="4216400"/>
            <a:ext cx="825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starting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8478838" y="4216400"/>
            <a:ext cx="12969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value we set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9918700" y="3941763"/>
            <a:ext cx="19891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Java Programming I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6372225" y="4581525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83500" y="4581525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9918700" y="4581525"/>
            <a:ext cx="12366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PreCalculus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6372225" y="4951413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7683500" y="4951413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9918700" y="4951413"/>
            <a:ext cx="10874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US History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>
            <a:off x="6372225" y="5321300"/>
            <a:ext cx="228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7683500" y="5321300"/>
            <a:ext cx="228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9918700" y="5321300"/>
            <a:ext cx="793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English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0"/>
          <p:cNvSpPr>
            <a:spLocks noChangeArrowheads="1"/>
          </p:cNvSpPr>
          <p:nvPr/>
        </p:nvSpPr>
        <p:spPr bwMode="auto">
          <a:xfrm>
            <a:off x="6372225" y="5692775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7683500" y="5692775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9918700" y="5692775"/>
            <a:ext cx="7858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Biology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6372225" y="6062663"/>
            <a:ext cx="228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4"/>
          <p:cNvSpPr>
            <a:spLocks noChangeArrowheads="1"/>
          </p:cNvSpPr>
          <p:nvPr/>
        </p:nvSpPr>
        <p:spPr bwMode="auto">
          <a:xfrm>
            <a:off x="7683500" y="6062663"/>
            <a:ext cx="285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5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7683500" y="6337300"/>
            <a:ext cx="18176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myCourses.length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9918700" y="6062663"/>
            <a:ext cx="13795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????? error!!!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8213" y="4627488"/>
            <a:ext cx="532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times will our for loop execute?.... 	</a:t>
            </a:r>
            <a:r>
              <a:rPr lang="en-US" i="1" dirty="0"/>
              <a:t>6!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23018"/>
              </p:ext>
            </p:extLst>
          </p:nvPr>
        </p:nvGraphicFramePr>
        <p:xfrm>
          <a:off x="1652173" y="3209648"/>
          <a:ext cx="47626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88"/>
                <a:gridCol w="529188"/>
                <a:gridCol w="529188"/>
                <a:gridCol w="529188"/>
                <a:gridCol w="529188"/>
                <a:gridCol w="529188"/>
                <a:gridCol w="529188"/>
                <a:gridCol w="529188"/>
                <a:gridCol w="5291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678" y="3882684"/>
            <a:ext cx="1371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COMPUTER MEMORY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652173" y="3215175"/>
            <a:ext cx="2644723" cy="390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myCourses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43865" y="2502438"/>
            <a:ext cx="14069" cy="58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199" y="2286318"/>
            <a:ext cx="455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about this as stepping out of the bounds of our array, into some other memory location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2687" y="2072228"/>
            <a:ext cx="320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myCourses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dirty="0" smtClean="0"/>
              <a:t>?????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12677" y="1505243"/>
            <a:ext cx="872197" cy="6291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4874" y="919537"/>
            <a:ext cx="455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this is the INDEX, which starts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arrays??</a:t>
            </a:r>
            <a:endParaRPr lang="en-US" dirty="0"/>
          </a:p>
        </p:txBody>
      </p:sp>
      <p:pic>
        <p:nvPicPr>
          <p:cNvPr id="3076" name="Picture 4" descr="Image result for 2 dimensional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61" y="2171700"/>
            <a:ext cx="6008077" cy="25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</a:t>
            </a:r>
            <a:r>
              <a:rPr lang="en-US" dirty="0" smtClean="0"/>
              <a:t>break: </a:t>
            </a:r>
            <a:r>
              <a:rPr lang="en-US" dirty="0" smtClean="0"/>
              <a:t>12/19 - 1/3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semester deadline: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February 3 @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8:59pm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All work will be accepted until deadline – but NOT after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&amp; Objectives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6" y="-23416"/>
            <a:ext cx="10696273" cy="6881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r="41205" b="19959"/>
          <a:stretch/>
        </p:blipFill>
        <p:spPr>
          <a:xfrm>
            <a:off x="6201943" y="1082897"/>
            <a:ext cx="4893205" cy="53958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062" y="1249251"/>
            <a:ext cx="4487175" cy="5229491"/>
          </a:xfrm>
        </p:spPr>
        <p:txBody>
          <a:bodyPr>
            <a:normAutofit/>
          </a:bodyPr>
          <a:lstStyle/>
          <a:p>
            <a:r>
              <a:rPr lang="en-US" b="1" dirty="0" smtClean="0"/>
              <a:t>Arrays</a:t>
            </a:r>
          </a:p>
          <a:p>
            <a:pPr lvl="1"/>
            <a:r>
              <a:rPr lang="en-US" i="0" dirty="0" smtClean="0"/>
              <a:t>Represent </a:t>
            </a:r>
            <a:r>
              <a:rPr lang="en-US" b="1" i="0" dirty="0" smtClean="0"/>
              <a:t>collections</a:t>
            </a:r>
            <a:r>
              <a:rPr lang="en-US" i="0" dirty="0" smtClean="0"/>
              <a:t> of related primitive or object reference data using one-dimensional (1D) array objects</a:t>
            </a:r>
          </a:p>
          <a:p>
            <a:pPr lvl="1"/>
            <a:r>
              <a:rPr lang="en-US" b="1" i="0" dirty="0" smtClean="0"/>
              <a:t>Traverse</a:t>
            </a:r>
            <a:r>
              <a:rPr lang="en-US" i="0" dirty="0" smtClean="0"/>
              <a:t> the elements in a 1D array</a:t>
            </a:r>
          </a:p>
          <a:p>
            <a:r>
              <a:rPr lang="en-US" b="1" i="0" dirty="0" smtClean="0"/>
              <a:t>Loops:</a:t>
            </a:r>
            <a:endParaRPr lang="en-US" i="0" dirty="0" smtClean="0"/>
          </a:p>
          <a:p>
            <a:pPr lvl="1"/>
            <a:r>
              <a:rPr lang="en-US" b="1" i="0" dirty="0" smtClean="0"/>
              <a:t>while</a:t>
            </a:r>
            <a:r>
              <a:rPr lang="en-US" i="0" dirty="0" smtClean="0"/>
              <a:t> loops: represent </a:t>
            </a:r>
            <a:r>
              <a:rPr lang="en-US" b="1" i="0" dirty="0" smtClean="0"/>
              <a:t>iterative</a:t>
            </a:r>
            <a:r>
              <a:rPr lang="en-US" i="0" dirty="0" smtClean="0"/>
              <a:t> processes using a while loop</a:t>
            </a:r>
          </a:p>
          <a:p>
            <a:pPr lvl="1"/>
            <a:r>
              <a:rPr lang="en-US" b="1" i="0" dirty="0" smtClean="0"/>
              <a:t>for</a:t>
            </a:r>
            <a:r>
              <a:rPr lang="en-US" i="0" dirty="0" smtClean="0"/>
              <a:t> loops: represent </a:t>
            </a:r>
            <a:r>
              <a:rPr lang="en-US" b="1" i="0" dirty="0" smtClean="0"/>
              <a:t>iterative</a:t>
            </a:r>
            <a:r>
              <a:rPr lang="en-US" i="0" dirty="0" smtClean="0"/>
              <a:t> processes using a for loop</a:t>
            </a:r>
            <a:r>
              <a:rPr lang="en-US" b="1" i="0" dirty="0" smtClean="0"/>
              <a:t>                                 </a:t>
            </a:r>
            <a:endParaRPr lang="en-US" i="0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6309" r="53791" b="14613"/>
          <a:stretch/>
        </p:blipFill>
        <p:spPr>
          <a:xfrm>
            <a:off x="1120461" y="1082897"/>
            <a:ext cx="4726549" cy="5395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9251" y="1210614"/>
            <a:ext cx="441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Arrays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Loops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Video</a:t>
            </a:r>
            <a:endParaRPr lang="en-US" dirty="0"/>
          </a:p>
        </p:txBody>
      </p:sp>
      <p:pic>
        <p:nvPicPr>
          <p:cNvPr id="4" name="Array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794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– a list or table of information with one column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25049"/>
              </p:ext>
            </p:extLst>
          </p:nvPr>
        </p:nvGraphicFramePr>
        <p:xfrm>
          <a:off x="1371600" y="2286000"/>
          <a:ext cx="224736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Courses 18-19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Java Programming 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PreCalculus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History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40309"/>
              </p:ext>
            </p:extLst>
          </p:nvPr>
        </p:nvGraphicFramePr>
        <p:xfrm>
          <a:off x="4421746" y="2286000"/>
          <a:ext cx="21979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95"/>
              </a:tblGrid>
              <a:tr h="6336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r>
                        <a:rPr lang="en-US" baseline="0" dirty="0" smtClean="0"/>
                        <a:t> who attend Java 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Dennis Ritchie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Linus Torvalds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Grace Hopper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Anita Borg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50101"/>
              </p:ext>
            </p:extLst>
          </p:nvPr>
        </p:nvGraphicFramePr>
        <p:xfrm>
          <a:off x="7650050" y="2286000"/>
          <a:ext cx="15955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48696" y="5512157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Think of some other data we could organize into an array (or one column of data)!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876"/>
          </a:xfrm>
        </p:spPr>
        <p:txBody>
          <a:bodyPr/>
          <a:lstStyle/>
          <a:p>
            <a:r>
              <a:rPr lang="en-US" dirty="0" smtClean="0"/>
              <a:t>Values &amp; Indexes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82667"/>
              </p:ext>
            </p:extLst>
          </p:nvPr>
        </p:nvGraphicFramePr>
        <p:xfrm>
          <a:off x="1444025" y="2986347"/>
          <a:ext cx="10522035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52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 Programming I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PreCalculus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 History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English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915" y="1661374"/>
            <a:ext cx="440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array stores VALUES. We can access the VALUES later using the INDEX.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661373"/>
            <a:ext cx="44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consider the My Courses array.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14483"/>
              </p:ext>
            </p:extLst>
          </p:nvPr>
        </p:nvGraphicFramePr>
        <p:xfrm>
          <a:off x="1444025" y="4443471"/>
          <a:ext cx="10522035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90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2518121" y="5190975"/>
            <a:ext cx="14066" cy="40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2657" y="5767321"/>
            <a:ext cx="12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index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0865166" y="5190975"/>
            <a:ext cx="21101" cy="40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66223" y="5739186"/>
            <a:ext cx="147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index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2" y="5394956"/>
            <a:ext cx="597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at INDEX 0 is……			Java Programming I</a:t>
            </a:r>
          </a:p>
          <a:p>
            <a:endParaRPr lang="en-US" dirty="0"/>
          </a:p>
          <a:p>
            <a:r>
              <a:rPr lang="en-US" dirty="0" smtClean="0"/>
              <a:t>The VALUE at INDEX 2 is</a:t>
            </a:r>
            <a:r>
              <a:rPr lang="en-US" dirty="0"/>
              <a:t>……	</a:t>
            </a:r>
            <a:r>
              <a:rPr lang="en-US" dirty="0" smtClean="0"/>
              <a:t>		US History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701" y="3094893"/>
            <a:ext cx="10738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VALUES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277" y="4496177"/>
            <a:ext cx="10738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77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876"/>
          </a:xfrm>
        </p:spPr>
        <p:txBody>
          <a:bodyPr/>
          <a:lstStyle/>
          <a:p>
            <a:r>
              <a:rPr lang="en-US" dirty="0" smtClean="0"/>
              <a:t>Values &amp; Indexes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4025" y="2986347"/>
          <a:ext cx="10522035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52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 Programming I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PreCalculus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 History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English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915" y="1661374"/>
            <a:ext cx="9669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also call the values ELEMENTS of the array.</a:t>
            </a:r>
          </a:p>
          <a:p>
            <a:endParaRPr lang="en-US" dirty="0"/>
          </a:p>
          <a:p>
            <a:r>
              <a:rPr lang="en-US" dirty="0" smtClean="0"/>
              <a:t>Array elements have a </a:t>
            </a:r>
            <a:r>
              <a:rPr lang="en-US" b="1" dirty="0" smtClean="0"/>
              <a:t>TYPE</a:t>
            </a:r>
            <a:r>
              <a:rPr lang="en-US" dirty="0" smtClean="0"/>
              <a:t>. What is the type of these elements?........... 		</a:t>
            </a:r>
            <a:r>
              <a:rPr lang="en-US" i="1" dirty="0" smtClean="0"/>
              <a:t>String!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4025" y="4443471"/>
          <a:ext cx="10522035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407"/>
                <a:gridCol w="2104407"/>
                <a:gridCol w="2104407"/>
                <a:gridCol w="2104407"/>
                <a:gridCol w="2104407"/>
              </a:tblGrid>
              <a:tr h="490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" y="3094893"/>
            <a:ext cx="137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277" y="4496177"/>
            <a:ext cx="10738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9476" y="5148775"/>
            <a:ext cx="725892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Array LENGTH? </a:t>
            </a:r>
          </a:p>
          <a:p>
            <a:endParaRPr lang="en-US" dirty="0"/>
          </a:p>
          <a:p>
            <a:r>
              <a:rPr lang="en-US" dirty="0" smtClean="0"/>
              <a:t>The LENGTH is </a:t>
            </a:r>
            <a:r>
              <a:rPr lang="en-US" b="1" dirty="0" smtClean="0"/>
              <a:t>how many elements </a:t>
            </a:r>
            <a:r>
              <a:rPr lang="en-US" dirty="0" smtClean="0"/>
              <a:t>are in the array.</a:t>
            </a:r>
          </a:p>
          <a:p>
            <a:endParaRPr lang="en-US" dirty="0"/>
          </a:p>
          <a:p>
            <a:r>
              <a:rPr lang="en-US" dirty="0" smtClean="0"/>
              <a:t>What is the LENGTH of this array?............ 					</a:t>
            </a:r>
            <a:r>
              <a:rPr lang="en-US" i="1" dirty="0" smtClean="0"/>
              <a:t>5!</a:t>
            </a:r>
            <a:endParaRPr lang="en-US" i="1" dirty="0"/>
          </a:p>
        </p:txBody>
      </p:sp>
      <p:sp>
        <p:nvSpPr>
          <p:cNvPr id="8" name="Left Bracket 7"/>
          <p:cNvSpPr/>
          <p:nvPr/>
        </p:nvSpPr>
        <p:spPr>
          <a:xfrm rot="-5400000">
            <a:off x="6552297" y="-1590289"/>
            <a:ext cx="337086" cy="1069848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443" y="3927496"/>
            <a:ext cx="468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There are 5 elements in this array.</a:t>
            </a:r>
            <a:endParaRPr lang="en-US" b="1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849970" y="5022591"/>
            <a:ext cx="13648" cy="61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39868" y="5601711"/>
            <a:ext cx="242020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notice that 4 = 5 – 1…</a:t>
            </a:r>
          </a:p>
          <a:p>
            <a:endParaRPr lang="en-US" dirty="0"/>
          </a:p>
          <a:p>
            <a:r>
              <a:rPr lang="en-US" b="1" dirty="0" smtClean="0"/>
              <a:t>last index = length - 1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14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563</TotalTime>
  <Words>1124</Words>
  <Application>Microsoft Office PowerPoint</Application>
  <PresentationFormat>Widescreen</PresentationFormat>
  <Paragraphs>290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Courier New</vt:lpstr>
      <vt:lpstr>Franklin Gothic Book</vt:lpstr>
      <vt:lpstr>Crop</vt:lpstr>
      <vt:lpstr>Warm up</vt:lpstr>
      <vt:lpstr>arrays &amp; loops</vt:lpstr>
      <vt:lpstr>Announcements</vt:lpstr>
      <vt:lpstr>Agenda &amp; Objectives</vt:lpstr>
      <vt:lpstr>arrays</vt:lpstr>
      <vt:lpstr>Arrays Video</vt:lpstr>
      <vt:lpstr>Arrays – a list or table of information with one column</vt:lpstr>
      <vt:lpstr>Values &amp; Indexes</vt:lpstr>
      <vt:lpstr>Values &amp; Indexes</vt:lpstr>
      <vt:lpstr>PowerPoint Presentation</vt:lpstr>
      <vt:lpstr>Creating a new array – 2 ways</vt:lpstr>
      <vt:lpstr>What values are stored in each array?</vt:lpstr>
      <vt:lpstr>PowerPoint Presentation</vt:lpstr>
      <vt:lpstr>PowerPoint Presentation</vt:lpstr>
      <vt:lpstr>loops</vt:lpstr>
      <vt:lpstr>while Loop</vt:lpstr>
      <vt:lpstr>while loop – control flow</vt:lpstr>
      <vt:lpstr>3 steps to a loop</vt:lpstr>
      <vt:lpstr>PowerPoint Presentation</vt:lpstr>
      <vt:lpstr>How can we use a while loop to play a guessing game?</vt:lpstr>
      <vt:lpstr>PowerPoint Presentation</vt:lpstr>
      <vt:lpstr>3 steps to a loop</vt:lpstr>
      <vt:lpstr>What if I want to traverse, or access all array elements?</vt:lpstr>
      <vt:lpstr>What if I want to traverse, or access all array elements?</vt:lpstr>
      <vt:lpstr>for loops </vt:lpstr>
      <vt:lpstr>for vs while</vt:lpstr>
      <vt:lpstr>Common error when using arrays</vt:lpstr>
      <vt:lpstr>PowerPoint Presentation</vt:lpstr>
      <vt:lpstr>2D arrays??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Connections</dc:creator>
  <cp:lastModifiedBy>Connections</cp:lastModifiedBy>
  <cp:revision>52</cp:revision>
  <dcterms:created xsi:type="dcterms:W3CDTF">2018-11-06T01:09:00Z</dcterms:created>
  <dcterms:modified xsi:type="dcterms:W3CDTF">2020-12-15T01:56:42Z</dcterms:modified>
</cp:coreProperties>
</file>