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Libre Franklin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LibreFranklin-bold.fntdata"/><Relationship Id="rId12" Type="http://schemas.openxmlformats.org/officeDocument/2006/relationships/font" Target="fonts/LibreFranklin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ibreFranklin-boldItalic.fntdata"/><Relationship Id="rId14" Type="http://schemas.openxmlformats.org/officeDocument/2006/relationships/font" Target="fonts/LibreFranklin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e549c9b8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10e549c9b81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 rot="5400000">
            <a:off x="4386262" y="-719138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 rot="5400000">
            <a:off x="2839798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2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4" name="Google Shape;24;p3"/>
          <p:cNvGrpSpPr/>
          <p:nvPr/>
        </p:nvGrpSpPr>
        <p:grpSpPr>
          <a:xfrm>
            <a:off x="752858" y="744469"/>
            <a:ext cx="10674116" cy="5349671"/>
            <a:chOff x="752858" y="744469"/>
            <a:chExt cx="10674116" cy="5349671"/>
          </a:xfrm>
        </p:grpSpPr>
        <p:sp>
          <p:nvSpPr>
            <p:cNvPr id="25" name="Google Shape;25;p3"/>
            <p:cNvSpPr/>
            <p:nvPr/>
          </p:nvSpPr>
          <p:spPr>
            <a:xfrm>
              <a:off x="8151962" y="1685652"/>
              <a:ext cx="3275013" cy="4408488"/>
            </a:xfrm>
            <a:custGeom>
              <a:rect b="b" l="l" r="r" t="t"/>
              <a:pathLst>
                <a:path extrusionOk="0" h="10000" w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6" name="Google Shape;26;p3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rect b="b" l="l" r="r" t="t"/>
              <a:pathLst>
                <a:path extrusionOk="0" h="10000" w="10002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4" title="Crop Mark"/>
          <p:cNvSpPr/>
          <p:nvPr/>
        </p:nvSpPr>
        <p:spPr>
          <a:xfrm>
            <a:off x="8151962" y="1685652"/>
            <a:ext cx="3275013" cy="4408488"/>
          </a:xfrm>
          <a:custGeom>
            <a:rect b="b" l="l" r="r" t="t"/>
            <a:pathLst>
              <a:path extrusionOk="0" h="5554" w="4125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9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indent="-3302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indent="-3302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indent="-3302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indent="-3302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9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0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/>
          <p:nvPr>
            <p:ph idx="2" type="pic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" type="body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3" name="Google Shape;73;p10"/>
          <p:cNvSpPr txBox="1"/>
          <p:nvPr>
            <p:ph idx="10" type="dt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0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556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b="0" i="0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b="0" i="1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302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302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b="0" i="1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b="0" i="1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kahoot.it/challenge/0d7621d1-6263-488d-9ccd-db92f31f6cb8_1641840940332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kahoot.it/challenge/0d7621d1-6263-488d-9ccd-db92f31f6cb8_1641841011545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codingbat.com/prob/p178353" TargetMode="External"/><Relationship Id="rId4" Type="http://schemas.openxmlformats.org/officeDocument/2006/relationships/hyperlink" Target="https://codingbat.com/prob/p1102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Warm up</a:t>
            </a:r>
            <a:endParaRPr/>
          </a:p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1371600" y="1514902"/>
            <a:ext cx="9601200" cy="2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Option 1: Write down in a word doc or on paper 3 things you know about </a:t>
            </a:r>
            <a:r>
              <a:rPr b="1" lang="en-US"/>
              <a:t>arrays in Java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Option 2: Write down in a word doc or on paper 3 things you know about </a:t>
            </a:r>
            <a:r>
              <a:rPr b="1" lang="en-US"/>
              <a:t>methods in Java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Option 3: Write down in a word doc or on paper 3 things you know about </a:t>
            </a:r>
            <a:r>
              <a:rPr b="1" lang="en-US"/>
              <a:t>objects, classes, and/or object oriented programming</a:t>
            </a:r>
            <a:endParaRPr b="1"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1507524" y="4036542"/>
            <a:ext cx="9691817" cy="2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</a:pPr>
            <a:r>
              <a:rPr b="0" i="0" lang="en-US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Don’t share in the chat pod yet!! But be ready to share ☺</a:t>
            </a:r>
            <a:endParaRPr b="0" i="0" sz="2000" u="none" cap="none" strike="noStrike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1371600" y="483450"/>
            <a:ext cx="10607400" cy="63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7769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</a:pPr>
            <a:r>
              <a:rPr lang="en-US" sz="1900"/>
              <a:t>Option 1: Write down in a word doc or on paper 3 things you know about </a:t>
            </a:r>
            <a:r>
              <a:rPr b="1" lang="en-US" sz="1900"/>
              <a:t>arrays in Java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Arrays have both indices and elements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Arrays are 0-indexed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You can make an array to store primitive types (int, double, boolean) OR object types (String, Turtle, etc…)</a:t>
            </a:r>
            <a:endParaRPr b="1" sz="1900"/>
          </a:p>
          <a:p>
            <a:pPr indent="-37769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</a:pPr>
            <a:r>
              <a:rPr lang="en-US" sz="1900"/>
              <a:t>Option 2: Write down in a word doc or on paper 3 things you know about </a:t>
            </a:r>
            <a:r>
              <a:rPr b="1" lang="en-US" sz="1900"/>
              <a:t>methods in Java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methods are “named blocks of code” we can call upon from another place in our program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methods either return a value or are void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2 kinds of methods: static methods and object methods</a:t>
            </a:r>
            <a:endParaRPr b="1" sz="1900"/>
          </a:p>
          <a:p>
            <a:pPr indent="-37769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</a:pPr>
            <a:r>
              <a:rPr lang="en-US" sz="1900"/>
              <a:t>Option 3: Write down in a word doc or on paper 3 things you know about </a:t>
            </a:r>
            <a:r>
              <a:rPr b="1" lang="en-US" sz="1900"/>
              <a:t>objects, classes, and/or object oriented programming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classes are like blueprints that describe what an object has and what an object can do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classes have attributes: these are variables that describe what an object has</a:t>
            </a:r>
            <a:endParaRPr b="1" sz="1900"/>
          </a:p>
          <a:p>
            <a:pPr indent="-377698" lvl="1" marL="9144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700"/>
              <a:buChar char="–"/>
            </a:pPr>
            <a:r>
              <a:rPr b="1" lang="en-US" sz="1900"/>
              <a:t>classes have behaviours: these are methods that describe what an object can do, or what can be done to an object</a:t>
            </a:r>
            <a:endParaRPr b="1"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/>
          <p:nvPr>
            <p:ph type="ctrTitle"/>
          </p:nvPr>
        </p:nvSpPr>
        <p:spPr>
          <a:xfrm>
            <a:off x="1249252" y="1788454"/>
            <a:ext cx="9620518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en-US"/>
              <a:t>REVIEW</a:t>
            </a:r>
            <a:endParaRPr/>
          </a:p>
        </p:txBody>
      </p:sp>
      <p:sp>
        <p:nvSpPr>
          <p:cNvPr id="106" name="Google Shape;106;p15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n-US"/>
              <a:t>AP CSA &amp; Java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n-US"/>
              <a:t>Fall 2021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Announcements</a:t>
            </a:r>
            <a:endParaRPr/>
          </a:p>
        </p:txBody>
      </p:sp>
      <p:sp>
        <p:nvSpPr>
          <p:cNvPr id="112" name="Google Shape;112;p16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638664"/>
              </a:buClr>
              <a:buSzPts val="2000"/>
              <a:buChar char="■"/>
            </a:pPr>
            <a:r>
              <a:rPr lang="en-US">
                <a:solidFill>
                  <a:srgbClr val="638664"/>
                </a:solidFill>
              </a:rPr>
              <a:t>End of semester deadline: </a:t>
            </a:r>
            <a:r>
              <a:rPr b="1" lang="en-US">
                <a:solidFill>
                  <a:srgbClr val="D13A55"/>
                </a:solidFill>
              </a:rPr>
              <a:t>February 2 @ 8:59pm </a:t>
            </a:r>
            <a:endParaRPr/>
          </a:p>
          <a:p>
            <a:pPr indent="-384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rgbClr val="464642"/>
              </a:buClr>
              <a:buSzPts val="2000"/>
              <a:buChar char="–"/>
            </a:pPr>
            <a:r>
              <a:rPr lang="en-US">
                <a:solidFill>
                  <a:srgbClr val="464642"/>
                </a:solidFill>
              </a:rPr>
              <a:t>All work will be accepted until deadline – but NOT after!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rgbClr val="464642"/>
              </a:buClr>
              <a:buSzPts val="2000"/>
              <a:buChar char="■"/>
            </a:pPr>
            <a:r>
              <a:rPr lang="en-US">
                <a:solidFill>
                  <a:srgbClr val="464642"/>
                </a:solidFill>
              </a:rPr>
              <a:t>Check message board for resubmission/correction opportunities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rgbClr val="D13A55"/>
              </a:buClr>
              <a:buSzPts val="2000"/>
              <a:buChar char="■"/>
            </a:pPr>
            <a:r>
              <a:rPr lang="en-US">
                <a:solidFill>
                  <a:srgbClr val="D13A55"/>
                </a:solidFill>
              </a:rPr>
              <a:t>AP CSA – Final Exam study guide posted on message board</a:t>
            </a:r>
            <a:endParaRPr>
              <a:solidFill>
                <a:srgbClr val="D13A55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Methods Kahoot</a:t>
            </a:r>
            <a:endParaRPr/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7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Click here for the Kahoot Challenge to review Methods!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Arrays Kahoot</a:t>
            </a:r>
            <a:endParaRPr/>
          </a:p>
        </p:txBody>
      </p:sp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7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Click here for the Kahoot challenge to review Arrays!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CodingBat</a:t>
            </a:r>
            <a:endParaRPr/>
          </a:p>
        </p:txBody>
      </p:sp>
      <p:sp>
        <p:nvSpPr>
          <p:cNvPr id="130" name="Google Shape;130;p19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FizzArray2: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https://codingbat.com/prob/p178353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isEverywhere: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https://codingbat.com/prob/p110222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