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Libre Franklin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ibreFranklin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ibreFranklin-italic.fntdata"/><Relationship Id="rId10" Type="http://schemas.openxmlformats.org/officeDocument/2006/relationships/slide" Target="slides/slide5.xml"/><Relationship Id="rId32" Type="http://schemas.openxmlformats.org/officeDocument/2006/relationships/font" Target="fonts/LibreFranklin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LibreFranklin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00b6ea98d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00b6ea98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0b6ec2f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100b6ec2f9a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19" name="Google Shape;19;p2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14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5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indent="-3302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indent="-3302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9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0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3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4.jpg"/><Relationship Id="rId5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sv3LefcmyI2x7bQ1pFFoY7z4VS9yIoJm/view" TargetMode="External"/><Relationship Id="rId4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hyperlink" Target="https://repl.it/@BerylHoffman/Java-Swing-Turtle#Main.java" TargetMode="External"/><Relationship Id="rId5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forms.gle/LYsfQ5Y3oBFkwEgi8" TargetMode="External"/><Relationship Id="rId4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repl.it/@BerylHoffman/Java-Swing-Turtle#Main.java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ctrTitle"/>
          </p:nvPr>
        </p:nvSpPr>
        <p:spPr>
          <a:xfrm>
            <a:off x="1249252" y="1788454"/>
            <a:ext cx="9620518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n-US"/>
              <a:t>OBJECTS &amp; METHODS</a:t>
            </a:r>
            <a:endParaRPr/>
          </a:p>
        </p:txBody>
      </p:sp>
      <p:sp>
        <p:nvSpPr>
          <p:cNvPr id="108" name="Google Shape;108;p15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</a:pPr>
            <a:r>
              <a:rPr lang="en-US"/>
              <a:t>AP CSA &amp; Java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5 minutes on Objects!</a:t>
            </a:r>
            <a:endParaRPr/>
          </a:p>
        </p:txBody>
      </p:sp>
      <p:sp>
        <p:nvSpPr>
          <p:cNvPr id="193" name="Google Shape;193;p24"/>
          <p:cNvSpPr txBox="1"/>
          <p:nvPr>
            <p:ph idx="1" type="body"/>
          </p:nvPr>
        </p:nvSpPr>
        <p:spPr>
          <a:xfrm>
            <a:off x="1280984" y="1519881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What if we wanted to represent even more complicated information, like a cat? A dog? A turtle? A song? A playlist?</a:t>
            </a:r>
            <a:endParaRPr/>
          </a:p>
        </p:txBody>
      </p:sp>
      <p:grpSp>
        <p:nvGrpSpPr>
          <p:cNvPr id="194" name="Google Shape;194;p24"/>
          <p:cNvGrpSpPr/>
          <p:nvPr/>
        </p:nvGrpSpPr>
        <p:grpSpPr>
          <a:xfrm>
            <a:off x="1371600" y="2257341"/>
            <a:ext cx="4269260" cy="4416806"/>
            <a:chOff x="2364259" y="2421924"/>
            <a:chExt cx="2269355" cy="2347784"/>
          </a:xfrm>
        </p:grpSpPr>
        <p:sp>
          <p:nvSpPr>
            <p:cNvPr id="195" name="Google Shape;195;p24"/>
            <p:cNvSpPr/>
            <p:nvPr/>
          </p:nvSpPr>
          <p:spPr>
            <a:xfrm>
              <a:off x="2364259" y="2421924"/>
              <a:ext cx="1375784" cy="972065"/>
            </a:xfrm>
            <a:custGeom>
              <a:rect b="b" l="l" r="r" t="t"/>
              <a:pathLst>
                <a:path extrusionOk="0" h="972065" w="1375784">
                  <a:moveTo>
                    <a:pt x="255373" y="543698"/>
                  </a:moveTo>
                  <a:cubicBezTo>
                    <a:pt x="260447" y="462510"/>
                    <a:pt x="265349" y="377806"/>
                    <a:pt x="271849" y="296562"/>
                  </a:cubicBezTo>
                  <a:cubicBezTo>
                    <a:pt x="274268" y="266329"/>
                    <a:pt x="278195" y="236217"/>
                    <a:pt x="280087" y="205946"/>
                  </a:cubicBezTo>
                  <a:cubicBezTo>
                    <a:pt x="283688" y="148328"/>
                    <a:pt x="285579" y="90617"/>
                    <a:pt x="288325" y="32952"/>
                  </a:cubicBezTo>
                  <a:cubicBezTo>
                    <a:pt x="293817" y="41190"/>
                    <a:pt x="297349" y="51146"/>
                    <a:pt x="304800" y="57665"/>
                  </a:cubicBezTo>
                  <a:cubicBezTo>
                    <a:pt x="319702" y="70704"/>
                    <a:pt x="341857" y="75155"/>
                    <a:pt x="354227" y="90617"/>
                  </a:cubicBezTo>
                  <a:cubicBezTo>
                    <a:pt x="365211" y="104347"/>
                    <a:pt x="375601" y="118574"/>
                    <a:pt x="387179" y="131806"/>
                  </a:cubicBezTo>
                  <a:cubicBezTo>
                    <a:pt x="394851" y="140573"/>
                    <a:pt x="405121" y="147039"/>
                    <a:pt x="411892" y="156519"/>
                  </a:cubicBezTo>
                  <a:cubicBezTo>
                    <a:pt x="448504" y="207777"/>
                    <a:pt x="402740" y="176657"/>
                    <a:pt x="461319" y="205946"/>
                  </a:cubicBezTo>
                  <a:cubicBezTo>
                    <a:pt x="508538" y="276774"/>
                    <a:pt x="451926" y="187160"/>
                    <a:pt x="486033" y="255373"/>
                  </a:cubicBezTo>
                  <a:cubicBezTo>
                    <a:pt x="558717" y="400738"/>
                    <a:pt x="853315" y="286706"/>
                    <a:pt x="939114" y="288325"/>
                  </a:cubicBezTo>
                  <a:cubicBezTo>
                    <a:pt x="1014804" y="237863"/>
                    <a:pt x="922322" y="306825"/>
                    <a:pt x="972065" y="247135"/>
                  </a:cubicBezTo>
                  <a:cubicBezTo>
                    <a:pt x="980855" y="236588"/>
                    <a:pt x="994033" y="230660"/>
                    <a:pt x="1005017" y="222422"/>
                  </a:cubicBezTo>
                  <a:cubicBezTo>
                    <a:pt x="1052239" y="151585"/>
                    <a:pt x="995619" y="241216"/>
                    <a:pt x="1029730" y="172995"/>
                  </a:cubicBezTo>
                  <a:cubicBezTo>
                    <a:pt x="1034158" y="164139"/>
                    <a:pt x="1041778" y="157137"/>
                    <a:pt x="1046206" y="148281"/>
                  </a:cubicBezTo>
                  <a:cubicBezTo>
                    <a:pt x="1050089" y="140514"/>
                    <a:pt x="1049627" y="130793"/>
                    <a:pt x="1054444" y="123568"/>
                  </a:cubicBezTo>
                  <a:cubicBezTo>
                    <a:pt x="1060906" y="113875"/>
                    <a:pt x="1070919" y="107092"/>
                    <a:pt x="1079157" y="98854"/>
                  </a:cubicBezTo>
                  <a:cubicBezTo>
                    <a:pt x="1098478" y="40894"/>
                    <a:pt x="1073330" y="112451"/>
                    <a:pt x="1103871" y="41190"/>
                  </a:cubicBezTo>
                  <a:cubicBezTo>
                    <a:pt x="1107292" y="33209"/>
                    <a:pt x="1106684" y="23257"/>
                    <a:pt x="1112109" y="16476"/>
                  </a:cubicBezTo>
                  <a:cubicBezTo>
                    <a:pt x="1118294" y="8745"/>
                    <a:pt x="1128584" y="5492"/>
                    <a:pt x="1136822" y="0"/>
                  </a:cubicBezTo>
                  <a:cubicBezTo>
                    <a:pt x="1150917" y="56379"/>
                    <a:pt x="1141491" y="13872"/>
                    <a:pt x="1153298" y="90617"/>
                  </a:cubicBezTo>
                  <a:cubicBezTo>
                    <a:pt x="1167035" y="179906"/>
                    <a:pt x="1164183" y="133577"/>
                    <a:pt x="1178011" y="271849"/>
                  </a:cubicBezTo>
                  <a:cubicBezTo>
                    <a:pt x="1181548" y="307220"/>
                    <a:pt x="1186886" y="393522"/>
                    <a:pt x="1202725" y="428368"/>
                  </a:cubicBezTo>
                  <a:cubicBezTo>
                    <a:pt x="1206822" y="437381"/>
                    <a:pt x="1218391" y="440823"/>
                    <a:pt x="1227438" y="444844"/>
                  </a:cubicBezTo>
                  <a:cubicBezTo>
                    <a:pt x="1266011" y="461988"/>
                    <a:pt x="1279296" y="460944"/>
                    <a:pt x="1318055" y="469557"/>
                  </a:cubicBezTo>
                  <a:cubicBezTo>
                    <a:pt x="1329107" y="472013"/>
                    <a:pt x="1340022" y="475049"/>
                    <a:pt x="1351006" y="477795"/>
                  </a:cubicBezTo>
                  <a:cubicBezTo>
                    <a:pt x="1353752" y="486033"/>
                    <a:pt x="1363127" y="494741"/>
                    <a:pt x="1359244" y="502508"/>
                  </a:cubicBezTo>
                  <a:cubicBezTo>
                    <a:pt x="1355360" y="510275"/>
                    <a:pt x="1341755" y="505929"/>
                    <a:pt x="1334530" y="510746"/>
                  </a:cubicBezTo>
                  <a:cubicBezTo>
                    <a:pt x="1324837" y="517208"/>
                    <a:pt x="1318055" y="527222"/>
                    <a:pt x="1309817" y="535460"/>
                  </a:cubicBezTo>
                  <a:cubicBezTo>
                    <a:pt x="1312563" y="549190"/>
                    <a:pt x="1311108" y="564492"/>
                    <a:pt x="1318055" y="576649"/>
                  </a:cubicBezTo>
                  <a:cubicBezTo>
                    <a:pt x="1325571" y="589802"/>
                    <a:pt x="1354795" y="597134"/>
                    <a:pt x="1367482" y="601362"/>
                  </a:cubicBezTo>
                  <a:cubicBezTo>
                    <a:pt x="1364842" y="611921"/>
                    <a:pt x="1356916" y="647208"/>
                    <a:pt x="1351006" y="659027"/>
                  </a:cubicBezTo>
                  <a:cubicBezTo>
                    <a:pt x="1346578" y="667883"/>
                    <a:pt x="1340022" y="675503"/>
                    <a:pt x="1334530" y="683741"/>
                  </a:cubicBezTo>
                  <a:cubicBezTo>
                    <a:pt x="1337005" y="686216"/>
                    <a:pt x="1377631" y="723608"/>
                    <a:pt x="1375719" y="733168"/>
                  </a:cubicBezTo>
                  <a:cubicBezTo>
                    <a:pt x="1373777" y="742876"/>
                    <a:pt x="1360106" y="745744"/>
                    <a:pt x="1351006" y="749644"/>
                  </a:cubicBezTo>
                  <a:cubicBezTo>
                    <a:pt x="1340600" y="754104"/>
                    <a:pt x="1328941" y="754771"/>
                    <a:pt x="1318055" y="757881"/>
                  </a:cubicBezTo>
                  <a:cubicBezTo>
                    <a:pt x="1258939" y="774771"/>
                    <a:pt x="1335909" y="757605"/>
                    <a:pt x="1252152" y="774357"/>
                  </a:cubicBezTo>
                  <a:cubicBezTo>
                    <a:pt x="1225427" y="814444"/>
                    <a:pt x="1214638" y="819424"/>
                    <a:pt x="1243914" y="889687"/>
                  </a:cubicBezTo>
                  <a:cubicBezTo>
                    <a:pt x="1248268" y="900138"/>
                    <a:pt x="1265881" y="895179"/>
                    <a:pt x="1276865" y="897925"/>
                  </a:cubicBezTo>
                  <a:cubicBezTo>
                    <a:pt x="1268627" y="903417"/>
                    <a:pt x="1261976" y="913172"/>
                    <a:pt x="1252152" y="914400"/>
                  </a:cubicBezTo>
                  <a:cubicBezTo>
                    <a:pt x="1214010" y="919167"/>
                    <a:pt x="1213594" y="903359"/>
                    <a:pt x="1186249" y="889687"/>
                  </a:cubicBezTo>
                  <a:cubicBezTo>
                    <a:pt x="1174429" y="883777"/>
                    <a:pt x="1139144" y="875851"/>
                    <a:pt x="1128584" y="873211"/>
                  </a:cubicBezTo>
                  <a:lnTo>
                    <a:pt x="1054444" y="897925"/>
                  </a:lnTo>
                  <a:cubicBezTo>
                    <a:pt x="1046206" y="900671"/>
                    <a:pt x="1037497" y="902279"/>
                    <a:pt x="1029730" y="906162"/>
                  </a:cubicBezTo>
                  <a:cubicBezTo>
                    <a:pt x="1018746" y="911654"/>
                    <a:pt x="1007441" y="916545"/>
                    <a:pt x="996779" y="922638"/>
                  </a:cubicBezTo>
                  <a:cubicBezTo>
                    <a:pt x="988183" y="927550"/>
                    <a:pt x="981112" y="935093"/>
                    <a:pt x="972065" y="939114"/>
                  </a:cubicBezTo>
                  <a:cubicBezTo>
                    <a:pt x="956195" y="946167"/>
                    <a:pt x="939114" y="950098"/>
                    <a:pt x="922638" y="955590"/>
                  </a:cubicBezTo>
                  <a:cubicBezTo>
                    <a:pt x="884648" y="968253"/>
                    <a:pt x="906429" y="962126"/>
                    <a:pt x="856736" y="972065"/>
                  </a:cubicBezTo>
                  <a:cubicBezTo>
                    <a:pt x="763374" y="969319"/>
                    <a:pt x="669923" y="968736"/>
                    <a:pt x="576649" y="963827"/>
                  </a:cubicBezTo>
                  <a:cubicBezTo>
                    <a:pt x="565343" y="963232"/>
                    <a:pt x="554800" y="957810"/>
                    <a:pt x="543698" y="955590"/>
                  </a:cubicBezTo>
                  <a:cubicBezTo>
                    <a:pt x="527319" y="952314"/>
                    <a:pt x="510747" y="950098"/>
                    <a:pt x="494271" y="947352"/>
                  </a:cubicBezTo>
                  <a:cubicBezTo>
                    <a:pt x="437619" y="909583"/>
                    <a:pt x="463629" y="920662"/>
                    <a:pt x="420130" y="906162"/>
                  </a:cubicBezTo>
                  <a:cubicBezTo>
                    <a:pt x="354227" y="908908"/>
                    <a:pt x="288202" y="909527"/>
                    <a:pt x="222422" y="914400"/>
                  </a:cubicBezTo>
                  <a:cubicBezTo>
                    <a:pt x="213762" y="915041"/>
                    <a:pt x="206200" y="920819"/>
                    <a:pt x="197709" y="922638"/>
                  </a:cubicBezTo>
                  <a:cubicBezTo>
                    <a:pt x="167690" y="929071"/>
                    <a:pt x="137298" y="933622"/>
                    <a:pt x="107092" y="939114"/>
                  </a:cubicBezTo>
                  <a:cubicBezTo>
                    <a:pt x="144592" y="826617"/>
                    <a:pt x="103681" y="941580"/>
                    <a:pt x="140044" y="856735"/>
                  </a:cubicBezTo>
                  <a:cubicBezTo>
                    <a:pt x="143465" y="848754"/>
                    <a:pt x="141501" y="837446"/>
                    <a:pt x="148282" y="832022"/>
                  </a:cubicBezTo>
                  <a:cubicBezTo>
                    <a:pt x="157123" y="824949"/>
                    <a:pt x="170249" y="826530"/>
                    <a:pt x="181233" y="823784"/>
                  </a:cubicBezTo>
                  <a:cubicBezTo>
                    <a:pt x="186725" y="812800"/>
                    <a:pt x="207533" y="798201"/>
                    <a:pt x="197709" y="790833"/>
                  </a:cubicBezTo>
                  <a:cubicBezTo>
                    <a:pt x="184347" y="780811"/>
                    <a:pt x="164486" y="795020"/>
                    <a:pt x="148282" y="799071"/>
                  </a:cubicBezTo>
                  <a:cubicBezTo>
                    <a:pt x="131434" y="803283"/>
                    <a:pt x="98855" y="815546"/>
                    <a:pt x="98855" y="815546"/>
                  </a:cubicBezTo>
                  <a:cubicBezTo>
                    <a:pt x="85125" y="812800"/>
                    <a:pt x="69822" y="814255"/>
                    <a:pt x="57665" y="807308"/>
                  </a:cubicBezTo>
                  <a:cubicBezTo>
                    <a:pt x="49069" y="802396"/>
                    <a:pt x="35005" y="790326"/>
                    <a:pt x="41190" y="782595"/>
                  </a:cubicBezTo>
                  <a:cubicBezTo>
                    <a:pt x="46681" y="775731"/>
                    <a:pt x="100228" y="765432"/>
                    <a:pt x="115330" y="757881"/>
                  </a:cubicBezTo>
                  <a:lnTo>
                    <a:pt x="181233" y="724930"/>
                  </a:lnTo>
                  <a:cubicBezTo>
                    <a:pt x="113597" y="702385"/>
                    <a:pt x="221019" y="736397"/>
                    <a:pt x="90617" y="708454"/>
                  </a:cubicBezTo>
                  <a:cubicBezTo>
                    <a:pt x="73636" y="704815"/>
                    <a:pt x="41190" y="691979"/>
                    <a:pt x="41190" y="691979"/>
                  </a:cubicBezTo>
                  <a:cubicBezTo>
                    <a:pt x="32952" y="683741"/>
                    <a:pt x="22939" y="676959"/>
                    <a:pt x="16476" y="667265"/>
                  </a:cubicBezTo>
                  <a:cubicBezTo>
                    <a:pt x="9238" y="656408"/>
                    <a:pt x="1188" y="607304"/>
                    <a:pt x="0" y="601362"/>
                  </a:cubicBezTo>
                  <a:cubicBezTo>
                    <a:pt x="2746" y="590378"/>
                    <a:pt x="-1888" y="573474"/>
                    <a:pt x="8238" y="568411"/>
                  </a:cubicBezTo>
                  <a:cubicBezTo>
                    <a:pt x="27125" y="558968"/>
                    <a:pt x="67026" y="588008"/>
                    <a:pt x="82379" y="593125"/>
                  </a:cubicBezTo>
                  <a:cubicBezTo>
                    <a:pt x="123428" y="606808"/>
                    <a:pt x="156233" y="610925"/>
                    <a:pt x="197709" y="617838"/>
                  </a:cubicBezTo>
                  <a:cubicBezTo>
                    <a:pt x="194963" y="606854"/>
                    <a:pt x="196544" y="593728"/>
                    <a:pt x="189471" y="584887"/>
                  </a:cubicBezTo>
                  <a:cubicBezTo>
                    <a:pt x="184046" y="578106"/>
                    <a:pt x="172524" y="580532"/>
                    <a:pt x="164757" y="576649"/>
                  </a:cubicBezTo>
                  <a:cubicBezTo>
                    <a:pt x="155902" y="572221"/>
                    <a:pt x="148282" y="565665"/>
                    <a:pt x="140044" y="560173"/>
                  </a:cubicBezTo>
                  <a:cubicBezTo>
                    <a:pt x="134552" y="551935"/>
                    <a:pt x="130569" y="542461"/>
                    <a:pt x="123568" y="535460"/>
                  </a:cubicBezTo>
                  <a:cubicBezTo>
                    <a:pt x="116567" y="528459"/>
                    <a:pt x="105040" y="526715"/>
                    <a:pt x="98855" y="518984"/>
                  </a:cubicBezTo>
                  <a:cubicBezTo>
                    <a:pt x="93431" y="512203"/>
                    <a:pt x="93363" y="502509"/>
                    <a:pt x="90617" y="494271"/>
                  </a:cubicBezTo>
                  <a:cubicBezTo>
                    <a:pt x="98855" y="491525"/>
                    <a:pt x="106647" y="486033"/>
                    <a:pt x="115330" y="486033"/>
                  </a:cubicBezTo>
                  <a:cubicBezTo>
                    <a:pt x="132033" y="486033"/>
                    <a:pt x="148323" y="491283"/>
                    <a:pt x="164757" y="494271"/>
                  </a:cubicBezTo>
                  <a:cubicBezTo>
                    <a:pt x="253080" y="510329"/>
                    <a:pt x="153125" y="494962"/>
                    <a:pt x="263611" y="510746"/>
                  </a:cubicBezTo>
                  <a:cubicBezTo>
                    <a:pt x="299019" y="528450"/>
                    <a:pt x="284283" y="527222"/>
                    <a:pt x="304800" y="527222"/>
                  </a:cubicBez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3591697" y="3262184"/>
              <a:ext cx="1041917" cy="1367481"/>
            </a:xfrm>
            <a:custGeom>
              <a:rect b="b" l="l" r="r" t="t"/>
              <a:pathLst>
                <a:path extrusionOk="0" h="1367481" w="1041917">
                  <a:moveTo>
                    <a:pt x="0" y="0"/>
                  </a:moveTo>
                  <a:cubicBezTo>
                    <a:pt x="20045" y="25056"/>
                    <a:pt x="51665" y="62141"/>
                    <a:pt x="65903" y="90616"/>
                  </a:cubicBezTo>
                  <a:cubicBezTo>
                    <a:pt x="86807" y="132422"/>
                    <a:pt x="72161" y="116755"/>
                    <a:pt x="107092" y="140043"/>
                  </a:cubicBezTo>
                  <a:lnTo>
                    <a:pt x="131806" y="214184"/>
                  </a:lnTo>
                  <a:lnTo>
                    <a:pt x="140044" y="238897"/>
                  </a:lnTo>
                  <a:lnTo>
                    <a:pt x="148281" y="263611"/>
                  </a:lnTo>
                  <a:cubicBezTo>
                    <a:pt x="151027" y="282832"/>
                    <a:pt x="152451" y="302290"/>
                    <a:pt x="156519" y="321275"/>
                  </a:cubicBezTo>
                  <a:cubicBezTo>
                    <a:pt x="160708" y="340822"/>
                    <a:pt x="170515" y="359104"/>
                    <a:pt x="172995" y="378940"/>
                  </a:cubicBezTo>
                  <a:cubicBezTo>
                    <a:pt x="178795" y="425341"/>
                    <a:pt x="178487" y="472303"/>
                    <a:pt x="181233" y="518984"/>
                  </a:cubicBezTo>
                  <a:cubicBezTo>
                    <a:pt x="183979" y="672757"/>
                    <a:pt x="184261" y="826593"/>
                    <a:pt x="189471" y="980302"/>
                  </a:cubicBezTo>
                  <a:cubicBezTo>
                    <a:pt x="189765" y="988981"/>
                    <a:pt x="189470" y="1007762"/>
                    <a:pt x="197708" y="1005016"/>
                  </a:cubicBezTo>
                  <a:cubicBezTo>
                    <a:pt x="213776" y="999661"/>
                    <a:pt x="213336" y="958709"/>
                    <a:pt x="222422" y="947351"/>
                  </a:cubicBezTo>
                  <a:cubicBezTo>
                    <a:pt x="228607" y="939620"/>
                    <a:pt x="238897" y="936367"/>
                    <a:pt x="247135" y="930875"/>
                  </a:cubicBezTo>
                  <a:cubicBezTo>
                    <a:pt x="252627" y="919891"/>
                    <a:pt x="259299" y="909422"/>
                    <a:pt x="263611" y="897924"/>
                  </a:cubicBezTo>
                  <a:cubicBezTo>
                    <a:pt x="267586" y="887323"/>
                    <a:pt x="267495" y="875424"/>
                    <a:pt x="271849" y="864973"/>
                  </a:cubicBezTo>
                  <a:cubicBezTo>
                    <a:pt x="281295" y="842302"/>
                    <a:pt x="298843" y="822897"/>
                    <a:pt x="304800" y="799070"/>
                  </a:cubicBezTo>
                  <a:lnTo>
                    <a:pt x="321276" y="733167"/>
                  </a:lnTo>
                  <a:cubicBezTo>
                    <a:pt x="326768" y="749643"/>
                    <a:pt x="331302" y="766469"/>
                    <a:pt x="337752" y="782594"/>
                  </a:cubicBezTo>
                  <a:cubicBezTo>
                    <a:pt x="357452" y="831846"/>
                    <a:pt x="349551" y="809755"/>
                    <a:pt x="362465" y="848497"/>
                  </a:cubicBezTo>
                  <a:cubicBezTo>
                    <a:pt x="370703" y="843005"/>
                    <a:pt x="381932" y="840417"/>
                    <a:pt x="387179" y="832021"/>
                  </a:cubicBezTo>
                  <a:cubicBezTo>
                    <a:pt x="396383" y="817294"/>
                    <a:pt x="403654" y="782594"/>
                    <a:pt x="403654" y="782594"/>
                  </a:cubicBezTo>
                  <a:cubicBezTo>
                    <a:pt x="409146" y="744151"/>
                    <a:pt x="412514" y="705344"/>
                    <a:pt x="420130" y="667265"/>
                  </a:cubicBezTo>
                  <a:cubicBezTo>
                    <a:pt x="422876" y="653535"/>
                    <a:pt x="423452" y="639185"/>
                    <a:pt x="428368" y="626075"/>
                  </a:cubicBezTo>
                  <a:cubicBezTo>
                    <a:pt x="431844" y="616805"/>
                    <a:pt x="437843" y="608363"/>
                    <a:pt x="444844" y="601362"/>
                  </a:cubicBezTo>
                  <a:cubicBezTo>
                    <a:pt x="451845" y="594361"/>
                    <a:pt x="461319" y="590378"/>
                    <a:pt x="469557" y="584886"/>
                  </a:cubicBezTo>
                  <a:cubicBezTo>
                    <a:pt x="477533" y="537029"/>
                    <a:pt x="479145" y="519256"/>
                    <a:pt x="494271" y="469557"/>
                  </a:cubicBezTo>
                  <a:cubicBezTo>
                    <a:pt x="506913" y="428021"/>
                    <a:pt x="521730" y="387178"/>
                    <a:pt x="535460" y="345989"/>
                  </a:cubicBezTo>
                  <a:lnTo>
                    <a:pt x="543698" y="321275"/>
                  </a:lnTo>
                  <a:cubicBezTo>
                    <a:pt x="554682" y="326767"/>
                    <a:pt x="564536" y="339770"/>
                    <a:pt x="576649" y="337751"/>
                  </a:cubicBezTo>
                  <a:cubicBezTo>
                    <a:pt x="589081" y="335679"/>
                    <a:pt x="597766" y="296236"/>
                    <a:pt x="601362" y="288324"/>
                  </a:cubicBezTo>
                  <a:cubicBezTo>
                    <a:pt x="621915" y="243107"/>
                    <a:pt x="646594" y="196991"/>
                    <a:pt x="675503" y="156519"/>
                  </a:cubicBezTo>
                  <a:cubicBezTo>
                    <a:pt x="687969" y="139067"/>
                    <a:pt x="702962" y="123568"/>
                    <a:pt x="716692" y="107092"/>
                  </a:cubicBezTo>
                  <a:cubicBezTo>
                    <a:pt x="717790" y="103799"/>
                    <a:pt x="731824" y="54471"/>
                    <a:pt x="741406" y="57665"/>
                  </a:cubicBezTo>
                  <a:cubicBezTo>
                    <a:pt x="752147" y="61245"/>
                    <a:pt x="746534" y="79730"/>
                    <a:pt x="749644" y="90616"/>
                  </a:cubicBezTo>
                  <a:cubicBezTo>
                    <a:pt x="752029" y="98965"/>
                    <a:pt x="755135" y="107092"/>
                    <a:pt x="757881" y="115330"/>
                  </a:cubicBezTo>
                  <a:cubicBezTo>
                    <a:pt x="760627" y="137297"/>
                    <a:pt x="760415" y="159841"/>
                    <a:pt x="766119" y="181232"/>
                  </a:cubicBezTo>
                  <a:cubicBezTo>
                    <a:pt x="771508" y="201438"/>
                    <a:pt x="783686" y="219244"/>
                    <a:pt x="790833" y="238897"/>
                  </a:cubicBezTo>
                  <a:cubicBezTo>
                    <a:pt x="794702" y="249537"/>
                    <a:pt x="795961" y="260962"/>
                    <a:pt x="799071" y="271848"/>
                  </a:cubicBezTo>
                  <a:cubicBezTo>
                    <a:pt x="801456" y="280197"/>
                    <a:pt x="804562" y="288324"/>
                    <a:pt x="807308" y="296562"/>
                  </a:cubicBezTo>
                  <a:cubicBezTo>
                    <a:pt x="840261" y="247132"/>
                    <a:pt x="804561" y="293817"/>
                    <a:pt x="848498" y="255373"/>
                  </a:cubicBezTo>
                  <a:cubicBezTo>
                    <a:pt x="863111" y="242587"/>
                    <a:pt x="873531" y="224954"/>
                    <a:pt x="889687" y="214184"/>
                  </a:cubicBezTo>
                  <a:cubicBezTo>
                    <a:pt x="899107" y="207904"/>
                    <a:pt x="911752" y="209056"/>
                    <a:pt x="922638" y="205946"/>
                  </a:cubicBezTo>
                  <a:cubicBezTo>
                    <a:pt x="930987" y="203560"/>
                    <a:pt x="939114" y="200454"/>
                    <a:pt x="947352" y="197708"/>
                  </a:cubicBezTo>
                  <a:cubicBezTo>
                    <a:pt x="965205" y="269127"/>
                    <a:pt x="963376" y="247848"/>
                    <a:pt x="947352" y="370702"/>
                  </a:cubicBezTo>
                  <a:cubicBezTo>
                    <a:pt x="945106" y="387923"/>
                    <a:pt x="940510" y="405680"/>
                    <a:pt x="930876" y="420130"/>
                  </a:cubicBezTo>
                  <a:lnTo>
                    <a:pt x="914400" y="444843"/>
                  </a:lnTo>
                  <a:cubicBezTo>
                    <a:pt x="922638" y="447589"/>
                    <a:pt x="930507" y="451933"/>
                    <a:pt x="939114" y="453081"/>
                  </a:cubicBezTo>
                  <a:cubicBezTo>
                    <a:pt x="971889" y="457451"/>
                    <a:pt x="1014587" y="437938"/>
                    <a:pt x="1037968" y="461319"/>
                  </a:cubicBezTo>
                  <a:cubicBezTo>
                    <a:pt x="1053622" y="476973"/>
                    <a:pt x="1018609" y="501509"/>
                    <a:pt x="1005017" y="518984"/>
                  </a:cubicBezTo>
                  <a:cubicBezTo>
                    <a:pt x="998939" y="526799"/>
                    <a:pt x="988541" y="529967"/>
                    <a:pt x="980303" y="535459"/>
                  </a:cubicBezTo>
                  <a:cubicBezTo>
                    <a:pt x="925782" y="626328"/>
                    <a:pt x="948640" y="591193"/>
                    <a:pt x="914400" y="642551"/>
                  </a:cubicBezTo>
                  <a:cubicBezTo>
                    <a:pt x="911654" y="650789"/>
                    <a:pt x="910045" y="659498"/>
                    <a:pt x="906162" y="667265"/>
                  </a:cubicBezTo>
                  <a:cubicBezTo>
                    <a:pt x="896177" y="687236"/>
                    <a:pt x="885942" y="699467"/>
                    <a:pt x="864973" y="708454"/>
                  </a:cubicBezTo>
                  <a:cubicBezTo>
                    <a:pt x="854567" y="712914"/>
                    <a:pt x="843006" y="713946"/>
                    <a:pt x="832022" y="716692"/>
                  </a:cubicBezTo>
                  <a:cubicBezTo>
                    <a:pt x="822976" y="721861"/>
                    <a:pt x="761049" y="745844"/>
                    <a:pt x="757881" y="774357"/>
                  </a:cubicBezTo>
                  <a:cubicBezTo>
                    <a:pt x="756036" y="790958"/>
                    <a:pt x="758649" y="808845"/>
                    <a:pt x="766119" y="823784"/>
                  </a:cubicBezTo>
                  <a:cubicBezTo>
                    <a:pt x="770547" y="832639"/>
                    <a:pt x="782595" y="834767"/>
                    <a:pt x="790833" y="840259"/>
                  </a:cubicBezTo>
                  <a:cubicBezTo>
                    <a:pt x="782595" y="864973"/>
                    <a:pt x="780569" y="892725"/>
                    <a:pt x="766119" y="914400"/>
                  </a:cubicBezTo>
                  <a:cubicBezTo>
                    <a:pt x="760627" y="922638"/>
                    <a:pt x="754072" y="930258"/>
                    <a:pt x="749644" y="939113"/>
                  </a:cubicBezTo>
                  <a:cubicBezTo>
                    <a:pt x="745761" y="946880"/>
                    <a:pt x="748077" y="958268"/>
                    <a:pt x="741406" y="963827"/>
                  </a:cubicBezTo>
                  <a:cubicBezTo>
                    <a:pt x="730046" y="973294"/>
                    <a:pt x="714698" y="977306"/>
                    <a:pt x="700217" y="980302"/>
                  </a:cubicBezTo>
                  <a:cubicBezTo>
                    <a:pt x="634791" y="993838"/>
                    <a:pt x="502508" y="1013254"/>
                    <a:pt x="502508" y="1013254"/>
                  </a:cubicBezTo>
                  <a:cubicBezTo>
                    <a:pt x="482476" y="1029279"/>
                    <a:pt x="453081" y="1040563"/>
                    <a:pt x="453081" y="1070919"/>
                  </a:cubicBezTo>
                  <a:cubicBezTo>
                    <a:pt x="453081" y="1079602"/>
                    <a:pt x="455179" y="1089492"/>
                    <a:pt x="461319" y="1095632"/>
                  </a:cubicBezTo>
                  <a:cubicBezTo>
                    <a:pt x="470003" y="1104316"/>
                    <a:pt x="483287" y="1106616"/>
                    <a:pt x="494271" y="1112108"/>
                  </a:cubicBezTo>
                  <a:cubicBezTo>
                    <a:pt x="497017" y="1120346"/>
                    <a:pt x="502508" y="1128138"/>
                    <a:pt x="502508" y="1136821"/>
                  </a:cubicBezTo>
                  <a:cubicBezTo>
                    <a:pt x="502508" y="1145505"/>
                    <a:pt x="500411" y="1155395"/>
                    <a:pt x="494271" y="1161535"/>
                  </a:cubicBezTo>
                  <a:cubicBezTo>
                    <a:pt x="488131" y="1167675"/>
                    <a:pt x="477935" y="1167488"/>
                    <a:pt x="469557" y="1169773"/>
                  </a:cubicBezTo>
                  <a:cubicBezTo>
                    <a:pt x="447711" y="1175731"/>
                    <a:pt x="425758" y="1181336"/>
                    <a:pt x="403654" y="1186248"/>
                  </a:cubicBezTo>
                  <a:cubicBezTo>
                    <a:pt x="215451" y="1228070"/>
                    <a:pt x="416060" y="1179028"/>
                    <a:pt x="255373" y="1219200"/>
                  </a:cubicBezTo>
                  <a:cubicBezTo>
                    <a:pt x="249947" y="1235479"/>
                    <a:pt x="245176" y="1257014"/>
                    <a:pt x="230660" y="1268627"/>
                  </a:cubicBezTo>
                  <a:cubicBezTo>
                    <a:pt x="223879" y="1274052"/>
                    <a:pt x="214184" y="1274119"/>
                    <a:pt x="205946" y="1276865"/>
                  </a:cubicBezTo>
                  <a:cubicBezTo>
                    <a:pt x="203200" y="1287849"/>
                    <a:pt x="200818" y="1298930"/>
                    <a:pt x="197708" y="1309816"/>
                  </a:cubicBezTo>
                  <a:cubicBezTo>
                    <a:pt x="195323" y="1318165"/>
                    <a:pt x="190699" y="1325934"/>
                    <a:pt x="189471" y="1334530"/>
                  </a:cubicBezTo>
                  <a:cubicBezTo>
                    <a:pt x="187918" y="1345403"/>
                    <a:pt x="189471" y="1356497"/>
                    <a:pt x="189471" y="1367481"/>
                  </a:cubicBez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2710249" y="3352800"/>
              <a:ext cx="1128583" cy="1416908"/>
            </a:xfrm>
            <a:custGeom>
              <a:rect b="b" l="l" r="r" t="t"/>
              <a:pathLst>
                <a:path extrusionOk="0" h="1416908" w="1128583">
                  <a:moveTo>
                    <a:pt x="41189" y="0"/>
                  </a:moveTo>
                  <a:cubicBezTo>
                    <a:pt x="35697" y="49427"/>
                    <a:pt x="27633" y="98636"/>
                    <a:pt x="24713" y="148281"/>
                  </a:cubicBezTo>
                  <a:cubicBezTo>
                    <a:pt x="21967" y="194962"/>
                    <a:pt x="21457" y="241828"/>
                    <a:pt x="16475" y="288324"/>
                  </a:cubicBezTo>
                  <a:cubicBezTo>
                    <a:pt x="13204" y="318850"/>
                    <a:pt x="5492" y="348735"/>
                    <a:pt x="0" y="378941"/>
                  </a:cubicBezTo>
                  <a:cubicBezTo>
                    <a:pt x="11776" y="1144434"/>
                    <a:pt x="-10007" y="705482"/>
                    <a:pt x="16475" y="996778"/>
                  </a:cubicBezTo>
                  <a:cubicBezTo>
                    <a:pt x="39516" y="1250221"/>
                    <a:pt x="5324" y="890092"/>
                    <a:pt x="32951" y="1276865"/>
                  </a:cubicBezTo>
                  <a:cubicBezTo>
                    <a:pt x="34141" y="1293525"/>
                    <a:pt x="32337" y="1312128"/>
                    <a:pt x="41189" y="1326292"/>
                  </a:cubicBezTo>
                  <a:cubicBezTo>
                    <a:pt x="47697" y="1336706"/>
                    <a:pt x="63478" y="1336675"/>
                    <a:pt x="74140" y="1342768"/>
                  </a:cubicBezTo>
                  <a:cubicBezTo>
                    <a:pt x="82736" y="1347680"/>
                    <a:pt x="89807" y="1355222"/>
                    <a:pt x="98854" y="1359243"/>
                  </a:cubicBezTo>
                  <a:cubicBezTo>
                    <a:pt x="114724" y="1366296"/>
                    <a:pt x="132748" y="1367952"/>
                    <a:pt x="148281" y="1375719"/>
                  </a:cubicBezTo>
                  <a:cubicBezTo>
                    <a:pt x="159265" y="1381211"/>
                    <a:pt x="169424" y="1388821"/>
                    <a:pt x="181232" y="1392195"/>
                  </a:cubicBezTo>
                  <a:cubicBezTo>
                    <a:pt x="221793" y="1403784"/>
                    <a:pt x="278085" y="1410738"/>
                    <a:pt x="321275" y="1416908"/>
                  </a:cubicBezTo>
                  <a:cubicBezTo>
                    <a:pt x="414637" y="1414162"/>
                    <a:pt x="508088" y="1413579"/>
                    <a:pt x="601362" y="1408670"/>
                  </a:cubicBezTo>
                  <a:cubicBezTo>
                    <a:pt x="653175" y="1405943"/>
                    <a:pt x="616797" y="1399793"/>
                    <a:pt x="659027" y="1383957"/>
                  </a:cubicBezTo>
                  <a:cubicBezTo>
                    <a:pt x="672137" y="1379041"/>
                    <a:pt x="686355" y="1377699"/>
                    <a:pt x="700216" y="1375719"/>
                  </a:cubicBezTo>
                  <a:cubicBezTo>
                    <a:pt x="760414" y="1367119"/>
                    <a:pt x="803369" y="1366088"/>
                    <a:pt x="864973" y="1359243"/>
                  </a:cubicBezTo>
                  <a:cubicBezTo>
                    <a:pt x="884271" y="1357099"/>
                    <a:pt x="903446" y="1353957"/>
                    <a:pt x="922637" y="1351005"/>
                  </a:cubicBezTo>
                  <a:cubicBezTo>
                    <a:pt x="968333" y="1343975"/>
                    <a:pt x="970392" y="1343103"/>
                    <a:pt x="1013254" y="1334530"/>
                  </a:cubicBezTo>
                  <a:cubicBezTo>
                    <a:pt x="1021492" y="1329038"/>
                    <a:pt x="1029112" y="1322482"/>
                    <a:pt x="1037967" y="1318054"/>
                  </a:cubicBezTo>
                  <a:cubicBezTo>
                    <a:pt x="1045734" y="1314171"/>
                    <a:pt x="1055900" y="1315241"/>
                    <a:pt x="1062681" y="1309816"/>
                  </a:cubicBezTo>
                  <a:cubicBezTo>
                    <a:pt x="1070412" y="1303631"/>
                    <a:pt x="1072155" y="1292104"/>
                    <a:pt x="1079156" y="1285103"/>
                  </a:cubicBezTo>
                  <a:cubicBezTo>
                    <a:pt x="1086157" y="1278102"/>
                    <a:pt x="1095632" y="1274119"/>
                    <a:pt x="1103870" y="1268627"/>
                  </a:cubicBezTo>
                  <a:cubicBezTo>
                    <a:pt x="1114564" y="1236546"/>
                    <a:pt x="1105968" y="1250054"/>
                    <a:pt x="1128583" y="1227438"/>
                  </a:cubicBez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3087659" y="3076708"/>
              <a:ext cx="62842" cy="70431"/>
            </a:xfrm>
            <a:custGeom>
              <a:rect b="b" l="l" r="r" t="t"/>
              <a:pathLst>
                <a:path extrusionOk="0" h="70431" w="62842">
                  <a:moveTo>
                    <a:pt x="1530" y="4243"/>
                  </a:moveTo>
                  <a:cubicBezTo>
                    <a:pt x="-5335" y="6989"/>
                    <a:pt x="12814" y="31587"/>
                    <a:pt x="18006" y="45433"/>
                  </a:cubicBezTo>
                  <a:cubicBezTo>
                    <a:pt x="21055" y="53563"/>
                    <a:pt x="17820" y="68040"/>
                    <a:pt x="26244" y="70146"/>
                  </a:cubicBezTo>
                  <a:cubicBezTo>
                    <a:pt x="35849" y="72547"/>
                    <a:pt x="42719" y="59162"/>
                    <a:pt x="50957" y="53670"/>
                  </a:cubicBezTo>
                  <a:cubicBezTo>
                    <a:pt x="53703" y="45432"/>
                    <a:pt x="55312" y="36724"/>
                    <a:pt x="59195" y="28957"/>
                  </a:cubicBezTo>
                  <a:cubicBezTo>
                    <a:pt x="79549" y="-11750"/>
                    <a:pt x="8395" y="1497"/>
                    <a:pt x="1530" y="424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3328086" y="2981982"/>
              <a:ext cx="123568" cy="66018"/>
            </a:xfrm>
            <a:custGeom>
              <a:rect b="b" l="l" r="r" t="t"/>
              <a:pathLst>
                <a:path extrusionOk="0" h="66018" w="123568">
                  <a:moveTo>
                    <a:pt x="0" y="66018"/>
                  </a:moveTo>
                  <a:cubicBezTo>
                    <a:pt x="13730" y="57780"/>
                    <a:pt x="26869" y="48465"/>
                    <a:pt x="41190" y="41304"/>
                  </a:cubicBezTo>
                  <a:cubicBezTo>
                    <a:pt x="48957" y="37421"/>
                    <a:pt x="59123" y="38491"/>
                    <a:pt x="65903" y="33067"/>
                  </a:cubicBezTo>
                  <a:cubicBezTo>
                    <a:pt x="73634" y="26882"/>
                    <a:pt x="74648" y="14538"/>
                    <a:pt x="82379" y="8353"/>
                  </a:cubicBezTo>
                  <a:cubicBezTo>
                    <a:pt x="94847" y="-1622"/>
                    <a:pt x="109449" y="115"/>
                    <a:pt x="123568" y="115"/>
                  </a:cubicBez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3352800" y="3138616"/>
              <a:ext cx="205946" cy="0"/>
            </a:xfrm>
            <a:custGeom>
              <a:rect b="b" l="l" r="r" t="t"/>
              <a:pathLst>
                <a:path extrusionOk="0" h="120000" w="205946">
                  <a:moveTo>
                    <a:pt x="0" y="0"/>
                  </a:moveTo>
                  <a:lnTo>
                    <a:pt x="205946" y="0"/>
                  </a:ln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2784389" y="3048000"/>
              <a:ext cx="140043" cy="24714"/>
            </a:xfrm>
            <a:custGeom>
              <a:rect b="b" l="l" r="r" t="t"/>
              <a:pathLst>
                <a:path extrusionOk="0" h="24714" w="140043">
                  <a:moveTo>
                    <a:pt x="140043" y="24714"/>
                  </a:moveTo>
                  <a:cubicBezTo>
                    <a:pt x="126313" y="21968"/>
                    <a:pt x="112497" y="19624"/>
                    <a:pt x="98854" y="16476"/>
                  </a:cubicBezTo>
                  <a:cubicBezTo>
                    <a:pt x="76790" y="11384"/>
                    <a:pt x="55595" y="0"/>
                    <a:pt x="32952" y="0"/>
                  </a:cubicBezTo>
                  <a:lnTo>
                    <a:pt x="0" y="0"/>
                  </a:ln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2665778" y="3146854"/>
              <a:ext cx="250417" cy="16498"/>
            </a:xfrm>
            <a:custGeom>
              <a:rect b="b" l="l" r="r" t="t"/>
              <a:pathLst>
                <a:path extrusionOk="0" h="16498" w="250417">
                  <a:moveTo>
                    <a:pt x="250417" y="0"/>
                  </a:moveTo>
                  <a:cubicBezTo>
                    <a:pt x="184514" y="2746"/>
                    <a:pt x="118488" y="3365"/>
                    <a:pt x="52708" y="8238"/>
                  </a:cubicBezTo>
                  <a:cubicBezTo>
                    <a:pt x="-70226" y="17344"/>
                    <a:pt x="66916" y="16476"/>
                    <a:pt x="19757" y="16476"/>
                  </a:cubicBez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3319849" y="3229232"/>
              <a:ext cx="107092" cy="74141"/>
            </a:xfrm>
            <a:custGeom>
              <a:rect b="b" l="l" r="r" t="t"/>
              <a:pathLst>
                <a:path extrusionOk="0" h="74141" w="107092">
                  <a:moveTo>
                    <a:pt x="0" y="0"/>
                  </a:moveTo>
                  <a:cubicBezTo>
                    <a:pt x="15883" y="9530"/>
                    <a:pt x="80161" y="47210"/>
                    <a:pt x="90616" y="57665"/>
                  </a:cubicBezTo>
                  <a:lnTo>
                    <a:pt x="107092" y="74141"/>
                  </a:ln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2792627" y="3220995"/>
              <a:ext cx="115330" cy="49427"/>
            </a:xfrm>
            <a:custGeom>
              <a:rect b="b" l="l" r="r" t="t"/>
              <a:pathLst>
                <a:path extrusionOk="0" h="49427" w="115330">
                  <a:moveTo>
                    <a:pt x="115330" y="0"/>
                  </a:moveTo>
                  <a:cubicBezTo>
                    <a:pt x="101600" y="2746"/>
                    <a:pt x="87424" y="3809"/>
                    <a:pt x="74141" y="8237"/>
                  </a:cubicBezTo>
                  <a:cubicBezTo>
                    <a:pt x="47629" y="17074"/>
                    <a:pt x="39075" y="27629"/>
                    <a:pt x="16476" y="41189"/>
                  </a:cubicBezTo>
                  <a:cubicBezTo>
                    <a:pt x="11211" y="44348"/>
                    <a:pt x="5492" y="46681"/>
                    <a:pt x="0" y="49427"/>
                  </a:cubicBez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5" name="Google Shape;205;p24"/>
          <p:cNvSpPr txBox="1"/>
          <p:nvPr/>
        </p:nvSpPr>
        <p:spPr>
          <a:xfrm>
            <a:off x="2314832" y="4283676"/>
            <a:ext cx="148281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Cat: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name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breed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color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furType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age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06" name="Google Shape;206;p24"/>
          <p:cNvGrpSpPr/>
          <p:nvPr/>
        </p:nvGrpSpPr>
        <p:grpSpPr>
          <a:xfrm>
            <a:off x="6603699" y="2022611"/>
            <a:ext cx="1885651" cy="2298172"/>
            <a:chOff x="6661364" y="2841831"/>
            <a:chExt cx="1885651" cy="2298172"/>
          </a:xfrm>
        </p:grpSpPr>
        <p:sp>
          <p:nvSpPr>
            <p:cNvPr id="207" name="Google Shape;207;p24"/>
            <p:cNvSpPr/>
            <p:nvPr/>
          </p:nvSpPr>
          <p:spPr>
            <a:xfrm>
              <a:off x="6661364" y="4557725"/>
              <a:ext cx="865145" cy="582278"/>
            </a:xfrm>
            <a:prstGeom prst="ellipse">
              <a:avLst/>
            </a:prstGeom>
            <a:solidFill>
              <a:schemeClr val="dk1"/>
            </a:solidFill>
            <a:ln cap="flat" cmpd="sng" w="349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208" name="Google Shape;208;p24"/>
            <p:cNvCxnSpPr>
              <a:stCxn id="207" idx="6"/>
            </p:cNvCxnSpPr>
            <p:nvPr/>
          </p:nvCxnSpPr>
          <p:spPr>
            <a:xfrm rot="10800000">
              <a:off x="7526509" y="3290364"/>
              <a:ext cx="0" cy="15585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9" name="Google Shape;209;p24"/>
            <p:cNvCxnSpPr>
              <a:stCxn id="210" idx="6"/>
            </p:cNvCxnSpPr>
            <p:nvPr/>
          </p:nvCxnSpPr>
          <p:spPr>
            <a:xfrm rot="10800000">
              <a:off x="8547014" y="2841877"/>
              <a:ext cx="0" cy="16836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1" name="Google Shape;211;p24"/>
            <p:cNvCxnSpPr/>
            <p:nvPr/>
          </p:nvCxnSpPr>
          <p:spPr>
            <a:xfrm flipH="1">
              <a:off x="7430530" y="2841831"/>
              <a:ext cx="1116485" cy="46875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0" name="Google Shape;210;p24"/>
            <p:cNvSpPr/>
            <p:nvPr/>
          </p:nvSpPr>
          <p:spPr>
            <a:xfrm>
              <a:off x="7681869" y="4234338"/>
              <a:ext cx="865145" cy="582278"/>
            </a:xfrm>
            <a:prstGeom prst="ellipse">
              <a:avLst/>
            </a:prstGeom>
            <a:solidFill>
              <a:schemeClr val="dk1"/>
            </a:solidFill>
            <a:ln cap="flat" cmpd="sng" w="349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2" name="Google Shape;212;p24"/>
          <p:cNvSpPr txBox="1"/>
          <p:nvPr/>
        </p:nvSpPr>
        <p:spPr>
          <a:xfrm>
            <a:off x="8608541" y="2171700"/>
            <a:ext cx="209241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Song: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length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lyrics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name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artist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genre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7554100" y="5022350"/>
            <a:ext cx="44370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What </a:t>
            </a:r>
            <a:r>
              <a:rPr b="1"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stuff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these kinds of things (types) </a:t>
            </a:r>
            <a:r>
              <a:rPr b="1"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have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or what they are made up of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fields, instance variables, member variables, attributes</a:t>
            </a:r>
            <a:endParaRPr b="1" i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5 minutes on Objects!</a:t>
            </a:r>
            <a:endParaRPr/>
          </a:p>
        </p:txBody>
      </p:sp>
      <p:sp>
        <p:nvSpPr>
          <p:cNvPr id="219" name="Google Shape;219;p25"/>
          <p:cNvSpPr txBox="1"/>
          <p:nvPr>
            <p:ph idx="1" type="body"/>
          </p:nvPr>
        </p:nvSpPr>
        <p:spPr>
          <a:xfrm>
            <a:off x="1280984" y="1519881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What if we wanted to represent even more complicated information, like a cat? A dog? A turtle? A song? A playlist?</a:t>
            </a:r>
            <a:endParaRPr/>
          </a:p>
        </p:txBody>
      </p:sp>
      <p:grpSp>
        <p:nvGrpSpPr>
          <p:cNvPr id="220" name="Google Shape;220;p25"/>
          <p:cNvGrpSpPr/>
          <p:nvPr/>
        </p:nvGrpSpPr>
        <p:grpSpPr>
          <a:xfrm>
            <a:off x="1371600" y="2257341"/>
            <a:ext cx="4269260" cy="4416806"/>
            <a:chOff x="2364259" y="2421924"/>
            <a:chExt cx="2269355" cy="2347784"/>
          </a:xfrm>
        </p:grpSpPr>
        <p:sp>
          <p:nvSpPr>
            <p:cNvPr id="221" name="Google Shape;221;p25"/>
            <p:cNvSpPr/>
            <p:nvPr/>
          </p:nvSpPr>
          <p:spPr>
            <a:xfrm>
              <a:off x="2364259" y="2421924"/>
              <a:ext cx="1375784" cy="972065"/>
            </a:xfrm>
            <a:custGeom>
              <a:rect b="b" l="l" r="r" t="t"/>
              <a:pathLst>
                <a:path extrusionOk="0" h="972065" w="1375784">
                  <a:moveTo>
                    <a:pt x="255373" y="543698"/>
                  </a:moveTo>
                  <a:cubicBezTo>
                    <a:pt x="260447" y="462510"/>
                    <a:pt x="265349" y="377806"/>
                    <a:pt x="271849" y="296562"/>
                  </a:cubicBezTo>
                  <a:cubicBezTo>
                    <a:pt x="274268" y="266329"/>
                    <a:pt x="278195" y="236217"/>
                    <a:pt x="280087" y="205946"/>
                  </a:cubicBezTo>
                  <a:cubicBezTo>
                    <a:pt x="283688" y="148328"/>
                    <a:pt x="285579" y="90617"/>
                    <a:pt x="288325" y="32952"/>
                  </a:cubicBezTo>
                  <a:cubicBezTo>
                    <a:pt x="293817" y="41190"/>
                    <a:pt x="297349" y="51146"/>
                    <a:pt x="304800" y="57665"/>
                  </a:cubicBezTo>
                  <a:cubicBezTo>
                    <a:pt x="319702" y="70704"/>
                    <a:pt x="341857" y="75155"/>
                    <a:pt x="354227" y="90617"/>
                  </a:cubicBezTo>
                  <a:cubicBezTo>
                    <a:pt x="365211" y="104347"/>
                    <a:pt x="375601" y="118574"/>
                    <a:pt x="387179" y="131806"/>
                  </a:cubicBezTo>
                  <a:cubicBezTo>
                    <a:pt x="394851" y="140573"/>
                    <a:pt x="405121" y="147039"/>
                    <a:pt x="411892" y="156519"/>
                  </a:cubicBezTo>
                  <a:cubicBezTo>
                    <a:pt x="448504" y="207777"/>
                    <a:pt x="402740" y="176657"/>
                    <a:pt x="461319" y="205946"/>
                  </a:cubicBezTo>
                  <a:cubicBezTo>
                    <a:pt x="508538" y="276774"/>
                    <a:pt x="451926" y="187160"/>
                    <a:pt x="486033" y="255373"/>
                  </a:cubicBezTo>
                  <a:cubicBezTo>
                    <a:pt x="558717" y="400738"/>
                    <a:pt x="853315" y="286706"/>
                    <a:pt x="939114" y="288325"/>
                  </a:cubicBezTo>
                  <a:cubicBezTo>
                    <a:pt x="1014804" y="237863"/>
                    <a:pt x="922322" y="306825"/>
                    <a:pt x="972065" y="247135"/>
                  </a:cubicBezTo>
                  <a:cubicBezTo>
                    <a:pt x="980855" y="236588"/>
                    <a:pt x="994033" y="230660"/>
                    <a:pt x="1005017" y="222422"/>
                  </a:cubicBezTo>
                  <a:cubicBezTo>
                    <a:pt x="1052239" y="151585"/>
                    <a:pt x="995619" y="241216"/>
                    <a:pt x="1029730" y="172995"/>
                  </a:cubicBezTo>
                  <a:cubicBezTo>
                    <a:pt x="1034158" y="164139"/>
                    <a:pt x="1041778" y="157137"/>
                    <a:pt x="1046206" y="148281"/>
                  </a:cubicBezTo>
                  <a:cubicBezTo>
                    <a:pt x="1050089" y="140514"/>
                    <a:pt x="1049627" y="130793"/>
                    <a:pt x="1054444" y="123568"/>
                  </a:cubicBezTo>
                  <a:cubicBezTo>
                    <a:pt x="1060906" y="113875"/>
                    <a:pt x="1070919" y="107092"/>
                    <a:pt x="1079157" y="98854"/>
                  </a:cubicBezTo>
                  <a:cubicBezTo>
                    <a:pt x="1098478" y="40894"/>
                    <a:pt x="1073330" y="112451"/>
                    <a:pt x="1103871" y="41190"/>
                  </a:cubicBezTo>
                  <a:cubicBezTo>
                    <a:pt x="1107292" y="33209"/>
                    <a:pt x="1106684" y="23257"/>
                    <a:pt x="1112109" y="16476"/>
                  </a:cubicBezTo>
                  <a:cubicBezTo>
                    <a:pt x="1118294" y="8745"/>
                    <a:pt x="1128584" y="5492"/>
                    <a:pt x="1136822" y="0"/>
                  </a:cubicBezTo>
                  <a:cubicBezTo>
                    <a:pt x="1150917" y="56379"/>
                    <a:pt x="1141491" y="13872"/>
                    <a:pt x="1153298" y="90617"/>
                  </a:cubicBezTo>
                  <a:cubicBezTo>
                    <a:pt x="1167035" y="179906"/>
                    <a:pt x="1164183" y="133577"/>
                    <a:pt x="1178011" y="271849"/>
                  </a:cubicBezTo>
                  <a:cubicBezTo>
                    <a:pt x="1181548" y="307220"/>
                    <a:pt x="1186886" y="393522"/>
                    <a:pt x="1202725" y="428368"/>
                  </a:cubicBezTo>
                  <a:cubicBezTo>
                    <a:pt x="1206822" y="437381"/>
                    <a:pt x="1218391" y="440823"/>
                    <a:pt x="1227438" y="444844"/>
                  </a:cubicBezTo>
                  <a:cubicBezTo>
                    <a:pt x="1266011" y="461988"/>
                    <a:pt x="1279296" y="460944"/>
                    <a:pt x="1318055" y="469557"/>
                  </a:cubicBezTo>
                  <a:cubicBezTo>
                    <a:pt x="1329107" y="472013"/>
                    <a:pt x="1340022" y="475049"/>
                    <a:pt x="1351006" y="477795"/>
                  </a:cubicBezTo>
                  <a:cubicBezTo>
                    <a:pt x="1353752" y="486033"/>
                    <a:pt x="1363127" y="494741"/>
                    <a:pt x="1359244" y="502508"/>
                  </a:cubicBezTo>
                  <a:cubicBezTo>
                    <a:pt x="1355360" y="510275"/>
                    <a:pt x="1341755" y="505929"/>
                    <a:pt x="1334530" y="510746"/>
                  </a:cubicBezTo>
                  <a:cubicBezTo>
                    <a:pt x="1324837" y="517208"/>
                    <a:pt x="1318055" y="527222"/>
                    <a:pt x="1309817" y="535460"/>
                  </a:cubicBezTo>
                  <a:cubicBezTo>
                    <a:pt x="1312563" y="549190"/>
                    <a:pt x="1311108" y="564492"/>
                    <a:pt x="1318055" y="576649"/>
                  </a:cubicBezTo>
                  <a:cubicBezTo>
                    <a:pt x="1325571" y="589802"/>
                    <a:pt x="1354795" y="597134"/>
                    <a:pt x="1367482" y="601362"/>
                  </a:cubicBezTo>
                  <a:cubicBezTo>
                    <a:pt x="1364842" y="611921"/>
                    <a:pt x="1356916" y="647208"/>
                    <a:pt x="1351006" y="659027"/>
                  </a:cubicBezTo>
                  <a:cubicBezTo>
                    <a:pt x="1346578" y="667883"/>
                    <a:pt x="1340022" y="675503"/>
                    <a:pt x="1334530" y="683741"/>
                  </a:cubicBezTo>
                  <a:cubicBezTo>
                    <a:pt x="1337005" y="686216"/>
                    <a:pt x="1377631" y="723608"/>
                    <a:pt x="1375719" y="733168"/>
                  </a:cubicBezTo>
                  <a:cubicBezTo>
                    <a:pt x="1373777" y="742876"/>
                    <a:pt x="1360106" y="745744"/>
                    <a:pt x="1351006" y="749644"/>
                  </a:cubicBezTo>
                  <a:cubicBezTo>
                    <a:pt x="1340600" y="754104"/>
                    <a:pt x="1328941" y="754771"/>
                    <a:pt x="1318055" y="757881"/>
                  </a:cubicBezTo>
                  <a:cubicBezTo>
                    <a:pt x="1258939" y="774771"/>
                    <a:pt x="1335909" y="757605"/>
                    <a:pt x="1252152" y="774357"/>
                  </a:cubicBezTo>
                  <a:cubicBezTo>
                    <a:pt x="1225427" y="814444"/>
                    <a:pt x="1214638" y="819424"/>
                    <a:pt x="1243914" y="889687"/>
                  </a:cubicBezTo>
                  <a:cubicBezTo>
                    <a:pt x="1248268" y="900138"/>
                    <a:pt x="1265881" y="895179"/>
                    <a:pt x="1276865" y="897925"/>
                  </a:cubicBezTo>
                  <a:cubicBezTo>
                    <a:pt x="1268627" y="903417"/>
                    <a:pt x="1261976" y="913172"/>
                    <a:pt x="1252152" y="914400"/>
                  </a:cubicBezTo>
                  <a:cubicBezTo>
                    <a:pt x="1214010" y="919167"/>
                    <a:pt x="1213594" y="903359"/>
                    <a:pt x="1186249" y="889687"/>
                  </a:cubicBezTo>
                  <a:cubicBezTo>
                    <a:pt x="1174429" y="883777"/>
                    <a:pt x="1139144" y="875851"/>
                    <a:pt x="1128584" y="873211"/>
                  </a:cubicBezTo>
                  <a:lnTo>
                    <a:pt x="1054444" y="897925"/>
                  </a:lnTo>
                  <a:cubicBezTo>
                    <a:pt x="1046206" y="900671"/>
                    <a:pt x="1037497" y="902279"/>
                    <a:pt x="1029730" y="906162"/>
                  </a:cubicBezTo>
                  <a:cubicBezTo>
                    <a:pt x="1018746" y="911654"/>
                    <a:pt x="1007441" y="916545"/>
                    <a:pt x="996779" y="922638"/>
                  </a:cubicBezTo>
                  <a:cubicBezTo>
                    <a:pt x="988183" y="927550"/>
                    <a:pt x="981112" y="935093"/>
                    <a:pt x="972065" y="939114"/>
                  </a:cubicBezTo>
                  <a:cubicBezTo>
                    <a:pt x="956195" y="946167"/>
                    <a:pt x="939114" y="950098"/>
                    <a:pt x="922638" y="955590"/>
                  </a:cubicBezTo>
                  <a:cubicBezTo>
                    <a:pt x="884648" y="968253"/>
                    <a:pt x="906429" y="962126"/>
                    <a:pt x="856736" y="972065"/>
                  </a:cubicBezTo>
                  <a:cubicBezTo>
                    <a:pt x="763374" y="969319"/>
                    <a:pt x="669923" y="968736"/>
                    <a:pt x="576649" y="963827"/>
                  </a:cubicBezTo>
                  <a:cubicBezTo>
                    <a:pt x="565343" y="963232"/>
                    <a:pt x="554800" y="957810"/>
                    <a:pt x="543698" y="955590"/>
                  </a:cubicBezTo>
                  <a:cubicBezTo>
                    <a:pt x="527319" y="952314"/>
                    <a:pt x="510747" y="950098"/>
                    <a:pt x="494271" y="947352"/>
                  </a:cubicBezTo>
                  <a:cubicBezTo>
                    <a:pt x="437619" y="909583"/>
                    <a:pt x="463629" y="920662"/>
                    <a:pt x="420130" y="906162"/>
                  </a:cubicBezTo>
                  <a:cubicBezTo>
                    <a:pt x="354227" y="908908"/>
                    <a:pt x="288202" y="909527"/>
                    <a:pt x="222422" y="914400"/>
                  </a:cubicBezTo>
                  <a:cubicBezTo>
                    <a:pt x="213762" y="915041"/>
                    <a:pt x="206200" y="920819"/>
                    <a:pt x="197709" y="922638"/>
                  </a:cubicBezTo>
                  <a:cubicBezTo>
                    <a:pt x="167690" y="929071"/>
                    <a:pt x="137298" y="933622"/>
                    <a:pt x="107092" y="939114"/>
                  </a:cubicBezTo>
                  <a:cubicBezTo>
                    <a:pt x="144592" y="826617"/>
                    <a:pt x="103681" y="941580"/>
                    <a:pt x="140044" y="856735"/>
                  </a:cubicBezTo>
                  <a:cubicBezTo>
                    <a:pt x="143465" y="848754"/>
                    <a:pt x="141501" y="837446"/>
                    <a:pt x="148282" y="832022"/>
                  </a:cubicBezTo>
                  <a:cubicBezTo>
                    <a:pt x="157123" y="824949"/>
                    <a:pt x="170249" y="826530"/>
                    <a:pt x="181233" y="823784"/>
                  </a:cubicBezTo>
                  <a:cubicBezTo>
                    <a:pt x="186725" y="812800"/>
                    <a:pt x="207533" y="798201"/>
                    <a:pt x="197709" y="790833"/>
                  </a:cubicBezTo>
                  <a:cubicBezTo>
                    <a:pt x="184347" y="780811"/>
                    <a:pt x="164486" y="795020"/>
                    <a:pt x="148282" y="799071"/>
                  </a:cubicBezTo>
                  <a:cubicBezTo>
                    <a:pt x="131434" y="803283"/>
                    <a:pt x="98855" y="815546"/>
                    <a:pt x="98855" y="815546"/>
                  </a:cubicBezTo>
                  <a:cubicBezTo>
                    <a:pt x="85125" y="812800"/>
                    <a:pt x="69822" y="814255"/>
                    <a:pt x="57665" y="807308"/>
                  </a:cubicBezTo>
                  <a:cubicBezTo>
                    <a:pt x="49069" y="802396"/>
                    <a:pt x="35005" y="790326"/>
                    <a:pt x="41190" y="782595"/>
                  </a:cubicBezTo>
                  <a:cubicBezTo>
                    <a:pt x="46681" y="775731"/>
                    <a:pt x="100228" y="765432"/>
                    <a:pt x="115330" y="757881"/>
                  </a:cubicBezTo>
                  <a:lnTo>
                    <a:pt x="181233" y="724930"/>
                  </a:lnTo>
                  <a:cubicBezTo>
                    <a:pt x="113597" y="702385"/>
                    <a:pt x="221019" y="736397"/>
                    <a:pt x="90617" y="708454"/>
                  </a:cubicBezTo>
                  <a:cubicBezTo>
                    <a:pt x="73636" y="704815"/>
                    <a:pt x="41190" y="691979"/>
                    <a:pt x="41190" y="691979"/>
                  </a:cubicBezTo>
                  <a:cubicBezTo>
                    <a:pt x="32952" y="683741"/>
                    <a:pt x="22939" y="676959"/>
                    <a:pt x="16476" y="667265"/>
                  </a:cubicBezTo>
                  <a:cubicBezTo>
                    <a:pt x="9238" y="656408"/>
                    <a:pt x="1188" y="607304"/>
                    <a:pt x="0" y="601362"/>
                  </a:cubicBezTo>
                  <a:cubicBezTo>
                    <a:pt x="2746" y="590378"/>
                    <a:pt x="-1888" y="573474"/>
                    <a:pt x="8238" y="568411"/>
                  </a:cubicBezTo>
                  <a:cubicBezTo>
                    <a:pt x="27125" y="558968"/>
                    <a:pt x="67026" y="588008"/>
                    <a:pt x="82379" y="593125"/>
                  </a:cubicBezTo>
                  <a:cubicBezTo>
                    <a:pt x="123428" y="606808"/>
                    <a:pt x="156233" y="610925"/>
                    <a:pt x="197709" y="617838"/>
                  </a:cubicBezTo>
                  <a:cubicBezTo>
                    <a:pt x="194963" y="606854"/>
                    <a:pt x="196544" y="593728"/>
                    <a:pt x="189471" y="584887"/>
                  </a:cubicBezTo>
                  <a:cubicBezTo>
                    <a:pt x="184046" y="578106"/>
                    <a:pt x="172524" y="580532"/>
                    <a:pt x="164757" y="576649"/>
                  </a:cubicBezTo>
                  <a:cubicBezTo>
                    <a:pt x="155902" y="572221"/>
                    <a:pt x="148282" y="565665"/>
                    <a:pt x="140044" y="560173"/>
                  </a:cubicBezTo>
                  <a:cubicBezTo>
                    <a:pt x="134552" y="551935"/>
                    <a:pt x="130569" y="542461"/>
                    <a:pt x="123568" y="535460"/>
                  </a:cubicBezTo>
                  <a:cubicBezTo>
                    <a:pt x="116567" y="528459"/>
                    <a:pt x="105040" y="526715"/>
                    <a:pt x="98855" y="518984"/>
                  </a:cubicBezTo>
                  <a:cubicBezTo>
                    <a:pt x="93431" y="512203"/>
                    <a:pt x="93363" y="502509"/>
                    <a:pt x="90617" y="494271"/>
                  </a:cubicBezTo>
                  <a:cubicBezTo>
                    <a:pt x="98855" y="491525"/>
                    <a:pt x="106647" y="486033"/>
                    <a:pt x="115330" y="486033"/>
                  </a:cubicBezTo>
                  <a:cubicBezTo>
                    <a:pt x="132033" y="486033"/>
                    <a:pt x="148323" y="491283"/>
                    <a:pt x="164757" y="494271"/>
                  </a:cubicBezTo>
                  <a:cubicBezTo>
                    <a:pt x="253080" y="510329"/>
                    <a:pt x="153125" y="494962"/>
                    <a:pt x="263611" y="510746"/>
                  </a:cubicBezTo>
                  <a:cubicBezTo>
                    <a:pt x="299019" y="528450"/>
                    <a:pt x="284283" y="527222"/>
                    <a:pt x="304800" y="527222"/>
                  </a:cubicBez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3591697" y="3262184"/>
              <a:ext cx="1041917" cy="1367481"/>
            </a:xfrm>
            <a:custGeom>
              <a:rect b="b" l="l" r="r" t="t"/>
              <a:pathLst>
                <a:path extrusionOk="0" h="1367481" w="1041917">
                  <a:moveTo>
                    <a:pt x="0" y="0"/>
                  </a:moveTo>
                  <a:cubicBezTo>
                    <a:pt x="20045" y="25056"/>
                    <a:pt x="51665" y="62141"/>
                    <a:pt x="65903" y="90616"/>
                  </a:cubicBezTo>
                  <a:cubicBezTo>
                    <a:pt x="86807" y="132422"/>
                    <a:pt x="72161" y="116755"/>
                    <a:pt x="107092" y="140043"/>
                  </a:cubicBezTo>
                  <a:lnTo>
                    <a:pt x="131806" y="214184"/>
                  </a:lnTo>
                  <a:lnTo>
                    <a:pt x="140044" y="238897"/>
                  </a:lnTo>
                  <a:lnTo>
                    <a:pt x="148281" y="263611"/>
                  </a:lnTo>
                  <a:cubicBezTo>
                    <a:pt x="151027" y="282832"/>
                    <a:pt x="152451" y="302290"/>
                    <a:pt x="156519" y="321275"/>
                  </a:cubicBezTo>
                  <a:cubicBezTo>
                    <a:pt x="160708" y="340822"/>
                    <a:pt x="170515" y="359104"/>
                    <a:pt x="172995" y="378940"/>
                  </a:cubicBezTo>
                  <a:cubicBezTo>
                    <a:pt x="178795" y="425341"/>
                    <a:pt x="178487" y="472303"/>
                    <a:pt x="181233" y="518984"/>
                  </a:cubicBezTo>
                  <a:cubicBezTo>
                    <a:pt x="183979" y="672757"/>
                    <a:pt x="184261" y="826593"/>
                    <a:pt x="189471" y="980302"/>
                  </a:cubicBezTo>
                  <a:cubicBezTo>
                    <a:pt x="189765" y="988981"/>
                    <a:pt x="189470" y="1007762"/>
                    <a:pt x="197708" y="1005016"/>
                  </a:cubicBezTo>
                  <a:cubicBezTo>
                    <a:pt x="213776" y="999661"/>
                    <a:pt x="213336" y="958709"/>
                    <a:pt x="222422" y="947351"/>
                  </a:cubicBezTo>
                  <a:cubicBezTo>
                    <a:pt x="228607" y="939620"/>
                    <a:pt x="238897" y="936367"/>
                    <a:pt x="247135" y="930875"/>
                  </a:cubicBezTo>
                  <a:cubicBezTo>
                    <a:pt x="252627" y="919891"/>
                    <a:pt x="259299" y="909422"/>
                    <a:pt x="263611" y="897924"/>
                  </a:cubicBezTo>
                  <a:cubicBezTo>
                    <a:pt x="267586" y="887323"/>
                    <a:pt x="267495" y="875424"/>
                    <a:pt x="271849" y="864973"/>
                  </a:cubicBezTo>
                  <a:cubicBezTo>
                    <a:pt x="281295" y="842302"/>
                    <a:pt x="298843" y="822897"/>
                    <a:pt x="304800" y="799070"/>
                  </a:cubicBezTo>
                  <a:lnTo>
                    <a:pt x="321276" y="733167"/>
                  </a:lnTo>
                  <a:cubicBezTo>
                    <a:pt x="326768" y="749643"/>
                    <a:pt x="331302" y="766469"/>
                    <a:pt x="337752" y="782594"/>
                  </a:cubicBezTo>
                  <a:cubicBezTo>
                    <a:pt x="357452" y="831846"/>
                    <a:pt x="349551" y="809755"/>
                    <a:pt x="362465" y="848497"/>
                  </a:cubicBezTo>
                  <a:cubicBezTo>
                    <a:pt x="370703" y="843005"/>
                    <a:pt x="381932" y="840417"/>
                    <a:pt x="387179" y="832021"/>
                  </a:cubicBezTo>
                  <a:cubicBezTo>
                    <a:pt x="396383" y="817294"/>
                    <a:pt x="403654" y="782594"/>
                    <a:pt x="403654" y="782594"/>
                  </a:cubicBezTo>
                  <a:cubicBezTo>
                    <a:pt x="409146" y="744151"/>
                    <a:pt x="412514" y="705344"/>
                    <a:pt x="420130" y="667265"/>
                  </a:cubicBezTo>
                  <a:cubicBezTo>
                    <a:pt x="422876" y="653535"/>
                    <a:pt x="423452" y="639185"/>
                    <a:pt x="428368" y="626075"/>
                  </a:cubicBezTo>
                  <a:cubicBezTo>
                    <a:pt x="431844" y="616805"/>
                    <a:pt x="437843" y="608363"/>
                    <a:pt x="444844" y="601362"/>
                  </a:cubicBezTo>
                  <a:cubicBezTo>
                    <a:pt x="451845" y="594361"/>
                    <a:pt x="461319" y="590378"/>
                    <a:pt x="469557" y="584886"/>
                  </a:cubicBezTo>
                  <a:cubicBezTo>
                    <a:pt x="477533" y="537029"/>
                    <a:pt x="479145" y="519256"/>
                    <a:pt x="494271" y="469557"/>
                  </a:cubicBezTo>
                  <a:cubicBezTo>
                    <a:pt x="506913" y="428021"/>
                    <a:pt x="521730" y="387178"/>
                    <a:pt x="535460" y="345989"/>
                  </a:cubicBezTo>
                  <a:lnTo>
                    <a:pt x="543698" y="321275"/>
                  </a:lnTo>
                  <a:cubicBezTo>
                    <a:pt x="554682" y="326767"/>
                    <a:pt x="564536" y="339770"/>
                    <a:pt x="576649" y="337751"/>
                  </a:cubicBezTo>
                  <a:cubicBezTo>
                    <a:pt x="589081" y="335679"/>
                    <a:pt x="597766" y="296236"/>
                    <a:pt x="601362" y="288324"/>
                  </a:cubicBezTo>
                  <a:cubicBezTo>
                    <a:pt x="621915" y="243107"/>
                    <a:pt x="646594" y="196991"/>
                    <a:pt x="675503" y="156519"/>
                  </a:cubicBezTo>
                  <a:cubicBezTo>
                    <a:pt x="687969" y="139067"/>
                    <a:pt x="702962" y="123568"/>
                    <a:pt x="716692" y="107092"/>
                  </a:cubicBezTo>
                  <a:cubicBezTo>
                    <a:pt x="717790" y="103799"/>
                    <a:pt x="731824" y="54471"/>
                    <a:pt x="741406" y="57665"/>
                  </a:cubicBezTo>
                  <a:cubicBezTo>
                    <a:pt x="752147" y="61245"/>
                    <a:pt x="746534" y="79730"/>
                    <a:pt x="749644" y="90616"/>
                  </a:cubicBezTo>
                  <a:cubicBezTo>
                    <a:pt x="752029" y="98965"/>
                    <a:pt x="755135" y="107092"/>
                    <a:pt x="757881" y="115330"/>
                  </a:cubicBezTo>
                  <a:cubicBezTo>
                    <a:pt x="760627" y="137297"/>
                    <a:pt x="760415" y="159841"/>
                    <a:pt x="766119" y="181232"/>
                  </a:cubicBezTo>
                  <a:cubicBezTo>
                    <a:pt x="771508" y="201438"/>
                    <a:pt x="783686" y="219244"/>
                    <a:pt x="790833" y="238897"/>
                  </a:cubicBezTo>
                  <a:cubicBezTo>
                    <a:pt x="794702" y="249537"/>
                    <a:pt x="795961" y="260962"/>
                    <a:pt x="799071" y="271848"/>
                  </a:cubicBezTo>
                  <a:cubicBezTo>
                    <a:pt x="801456" y="280197"/>
                    <a:pt x="804562" y="288324"/>
                    <a:pt x="807308" y="296562"/>
                  </a:cubicBezTo>
                  <a:cubicBezTo>
                    <a:pt x="840261" y="247132"/>
                    <a:pt x="804561" y="293817"/>
                    <a:pt x="848498" y="255373"/>
                  </a:cubicBezTo>
                  <a:cubicBezTo>
                    <a:pt x="863111" y="242587"/>
                    <a:pt x="873531" y="224954"/>
                    <a:pt x="889687" y="214184"/>
                  </a:cubicBezTo>
                  <a:cubicBezTo>
                    <a:pt x="899107" y="207904"/>
                    <a:pt x="911752" y="209056"/>
                    <a:pt x="922638" y="205946"/>
                  </a:cubicBezTo>
                  <a:cubicBezTo>
                    <a:pt x="930987" y="203560"/>
                    <a:pt x="939114" y="200454"/>
                    <a:pt x="947352" y="197708"/>
                  </a:cubicBezTo>
                  <a:cubicBezTo>
                    <a:pt x="965205" y="269127"/>
                    <a:pt x="963376" y="247848"/>
                    <a:pt x="947352" y="370702"/>
                  </a:cubicBezTo>
                  <a:cubicBezTo>
                    <a:pt x="945106" y="387923"/>
                    <a:pt x="940510" y="405680"/>
                    <a:pt x="930876" y="420130"/>
                  </a:cubicBezTo>
                  <a:lnTo>
                    <a:pt x="914400" y="444843"/>
                  </a:lnTo>
                  <a:cubicBezTo>
                    <a:pt x="922638" y="447589"/>
                    <a:pt x="930507" y="451933"/>
                    <a:pt x="939114" y="453081"/>
                  </a:cubicBezTo>
                  <a:cubicBezTo>
                    <a:pt x="971889" y="457451"/>
                    <a:pt x="1014587" y="437938"/>
                    <a:pt x="1037968" y="461319"/>
                  </a:cubicBezTo>
                  <a:cubicBezTo>
                    <a:pt x="1053622" y="476973"/>
                    <a:pt x="1018609" y="501509"/>
                    <a:pt x="1005017" y="518984"/>
                  </a:cubicBezTo>
                  <a:cubicBezTo>
                    <a:pt x="998939" y="526799"/>
                    <a:pt x="988541" y="529967"/>
                    <a:pt x="980303" y="535459"/>
                  </a:cubicBezTo>
                  <a:cubicBezTo>
                    <a:pt x="925782" y="626328"/>
                    <a:pt x="948640" y="591193"/>
                    <a:pt x="914400" y="642551"/>
                  </a:cubicBezTo>
                  <a:cubicBezTo>
                    <a:pt x="911654" y="650789"/>
                    <a:pt x="910045" y="659498"/>
                    <a:pt x="906162" y="667265"/>
                  </a:cubicBezTo>
                  <a:cubicBezTo>
                    <a:pt x="896177" y="687236"/>
                    <a:pt x="885942" y="699467"/>
                    <a:pt x="864973" y="708454"/>
                  </a:cubicBezTo>
                  <a:cubicBezTo>
                    <a:pt x="854567" y="712914"/>
                    <a:pt x="843006" y="713946"/>
                    <a:pt x="832022" y="716692"/>
                  </a:cubicBezTo>
                  <a:cubicBezTo>
                    <a:pt x="822976" y="721861"/>
                    <a:pt x="761049" y="745844"/>
                    <a:pt x="757881" y="774357"/>
                  </a:cubicBezTo>
                  <a:cubicBezTo>
                    <a:pt x="756036" y="790958"/>
                    <a:pt x="758649" y="808845"/>
                    <a:pt x="766119" y="823784"/>
                  </a:cubicBezTo>
                  <a:cubicBezTo>
                    <a:pt x="770547" y="832639"/>
                    <a:pt x="782595" y="834767"/>
                    <a:pt x="790833" y="840259"/>
                  </a:cubicBezTo>
                  <a:cubicBezTo>
                    <a:pt x="782595" y="864973"/>
                    <a:pt x="780569" y="892725"/>
                    <a:pt x="766119" y="914400"/>
                  </a:cubicBezTo>
                  <a:cubicBezTo>
                    <a:pt x="760627" y="922638"/>
                    <a:pt x="754072" y="930258"/>
                    <a:pt x="749644" y="939113"/>
                  </a:cubicBezTo>
                  <a:cubicBezTo>
                    <a:pt x="745761" y="946880"/>
                    <a:pt x="748077" y="958268"/>
                    <a:pt x="741406" y="963827"/>
                  </a:cubicBezTo>
                  <a:cubicBezTo>
                    <a:pt x="730046" y="973294"/>
                    <a:pt x="714698" y="977306"/>
                    <a:pt x="700217" y="980302"/>
                  </a:cubicBezTo>
                  <a:cubicBezTo>
                    <a:pt x="634791" y="993838"/>
                    <a:pt x="502508" y="1013254"/>
                    <a:pt x="502508" y="1013254"/>
                  </a:cubicBezTo>
                  <a:cubicBezTo>
                    <a:pt x="482476" y="1029279"/>
                    <a:pt x="453081" y="1040563"/>
                    <a:pt x="453081" y="1070919"/>
                  </a:cubicBezTo>
                  <a:cubicBezTo>
                    <a:pt x="453081" y="1079602"/>
                    <a:pt x="455179" y="1089492"/>
                    <a:pt x="461319" y="1095632"/>
                  </a:cubicBezTo>
                  <a:cubicBezTo>
                    <a:pt x="470003" y="1104316"/>
                    <a:pt x="483287" y="1106616"/>
                    <a:pt x="494271" y="1112108"/>
                  </a:cubicBezTo>
                  <a:cubicBezTo>
                    <a:pt x="497017" y="1120346"/>
                    <a:pt x="502508" y="1128138"/>
                    <a:pt x="502508" y="1136821"/>
                  </a:cubicBezTo>
                  <a:cubicBezTo>
                    <a:pt x="502508" y="1145505"/>
                    <a:pt x="500411" y="1155395"/>
                    <a:pt x="494271" y="1161535"/>
                  </a:cubicBezTo>
                  <a:cubicBezTo>
                    <a:pt x="488131" y="1167675"/>
                    <a:pt x="477935" y="1167488"/>
                    <a:pt x="469557" y="1169773"/>
                  </a:cubicBezTo>
                  <a:cubicBezTo>
                    <a:pt x="447711" y="1175731"/>
                    <a:pt x="425758" y="1181336"/>
                    <a:pt x="403654" y="1186248"/>
                  </a:cubicBezTo>
                  <a:cubicBezTo>
                    <a:pt x="215451" y="1228070"/>
                    <a:pt x="416060" y="1179028"/>
                    <a:pt x="255373" y="1219200"/>
                  </a:cubicBezTo>
                  <a:cubicBezTo>
                    <a:pt x="249947" y="1235479"/>
                    <a:pt x="245176" y="1257014"/>
                    <a:pt x="230660" y="1268627"/>
                  </a:cubicBezTo>
                  <a:cubicBezTo>
                    <a:pt x="223879" y="1274052"/>
                    <a:pt x="214184" y="1274119"/>
                    <a:pt x="205946" y="1276865"/>
                  </a:cubicBezTo>
                  <a:cubicBezTo>
                    <a:pt x="203200" y="1287849"/>
                    <a:pt x="200818" y="1298930"/>
                    <a:pt x="197708" y="1309816"/>
                  </a:cubicBezTo>
                  <a:cubicBezTo>
                    <a:pt x="195323" y="1318165"/>
                    <a:pt x="190699" y="1325934"/>
                    <a:pt x="189471" y="1334530"/>
                  </a:cubicBezTo>
                  <a:cubicBezTo>
                    <a:pt x="187918" y="1345403"/>
                    <a:pt x="189471" y="1356497"/>
                    <a:pt x="189471" y="1367481"/>
                  </a:cubicBez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2710249" y="3352800"/>
              <a:ext cx="1128583" cy="1416908"/>
            </a:xfrm>
            <a:custGeom>
              <a:rect b="b" l="l" r="r" t="t"/>
              <a:pathLst>
                <a:path extrusionOk="0" h="1416908" w="1128583">
                  <a:moveTo>
                    <a:pt x="41189" y="0"/>
                  </a:moveTo>
                  <a:cubicBezTo>
                    <a:pt x="35697" y="49427"/>
                    <a:pt x="27633" y="98636"/>
                    <a:pt x="24713" y="148281"/>
                  </a:cubicBezTo>
                  <a:cubicBezTo>
                    <a:pt x="21967" y="194962"/>
                    <a:pt x="21457" y="241828"/>
                    <a:pt x="16475" y="288324"/>
                  </a:cubicBezTo>
                  <a:cubicBezTo>
                    <a:pt x="13204" y="318850"/>
                    <a:pt x="5492" y="348735"/>
                    <a:pt x="0" y="378941"/>
                  </a:cubicBezTo>
                  <a:cubicBezTo>
                    <a:pt x="11776" y="1144434"/>
                    <a:pt x="-10007" y="705482"/>
                    <a:pt x="16475" y="996778"/>
                  </a:cubicBezTo>
                  <a:cubicBezTo>
                    <a:pt x="39516" y="1250221"/>
                    <a:pt x="5324" y="890092"/>
                    <a:pt x="32951" y="1276865"/>
                  </a:cubicBezTo>
                  <a:cubicBezTo>
                    <a:pt x="34141" y="1293525"/>
                    <a:pt x="32337" y="1312128"/>
                    <a:pt x="41189" y="1326292"/>
                  </a:cubicBezTo>
                  <a:cubicBezTo>
                    <a:pt x="47697" y="1336706"/>
                    <a:pt x="63478" y="1336675"/>
                    <a:pt x="74140" y="1342768"/>
                  </a:cubicBezTo>
                  <a:cubicBezTo>
                    <a:pt x="82736" y="1347680"/>
                    <a:pt x="89807" y="1355222"/>
                    <a:pt x="98854" y="1359243"/>
                  </a:cubicBezTo>
                  <a:cubicBezTo>
                    <a:pt x="114724" y="1366296"/>
                    <a:pt x="132748" y="1367952"/>
                    <a:pt x="148281" y="1375719"/>
                  </a:cubicBezTo>
                  <a:cubicBezTo>
                    <a:pt x="159265" y="1381211"/>
                    <a:pt x="169424" y="1388821"/>
                    <a:pt x="181232" y="1392195"/>
                  </a:cubicBezTo>
                  <a:cubicBezTo>
                    <a:pt x="221793" y="1403784"/>
                    <a:pt x="278085" y="1410738"/>
                    <a:pt x="321275" y="1416908"/>
                  </a:cubicBezTo>
                  <a:cubicBezTo>
                    <a:pt x="414637" y="1414162"/>
                    <a:pt x="508088" y="1413579"/>
                    <a:pt x="601362" y="1408670"/>
                  </a:cubicBezTo>
                  <a:cubicBezTo>
                    <a:pt x="653175" y="1405943"/>
                    <a:pt x="616797" y="1399793"/>
                    <a:pt x="659027" y="1383957"/>
                  </a:cubicBezTo>
                  <a:cubicBezTo>
                    <a:pt x="672137" y="1379041"/>
                    <a:pt x="686355" y="1377699"/>
                    <a:pt x="700216" y="1375719"/>
                  </a:cubicBezTo>
                  <a:cubicBezTo>
                    <a:pt x="760414" y="1367119"/>
                    <a:pt x="803369" y="1366088"/>
                    <a:pt x="864973" y="1359243"/>
                  </a:cubicBezTo>
                  <a:cubicBezTo>
                    <a:pt x="884271" y="1357099"/>
                    <a:pt x="903446" y="1353957"/>
                    <a:pt x="922637" y="1351005"/>
                  </a:cubicBezTo>
                  <a:cubicBezTo>
                    <a:pt x="968333" y="1343975"/>
                    <a:pt x="970392" y="1343103"/>
                    <a:pt x="1013254" y="1334530"/>
                  </a:cubicBezTo>
                  <a:cubicBezTo>
                    <a:pt x="1021492" y="1329038"/>
                    <a:pt x="1029112" y="1322482"/>
                    <a:pt x="1037967" y="1318054"/>
                  </a:cubicBezTo>
                  <a:cubicBezTo>
                    <a:pt x="1045734" y="1314171"/>
                    <a:pt x="1055900" y="1315241"/>
                    <a:pt x="1062681" y="1309816"/>
                  </a:cubicBezTo>
                  <a:cubicBezTo>
                    <a:pt x="1070412" y="1303631"/>
                    <a:pt x="1072155" y="1292104"/>
                    <a:pt x="1079156" y="1285103"/>
                  </a:cubicBezTo>
                  <a:cubicBezTo>
                    <a:pt x="1086157" y="1278102"/>
                    <a:pt x="1095632" y="1274119"/>
                    <a:pt x="1103870" y="1268627"/>
                  </a:cubicBezTo>
                  <a:cubicBezTo>
                    <a:pt x="1114564" y="1236546"/>
                    <a:pt x="1105968" y="1250054"/>
                    <a:pt x="1128583" y="1227438"/>
                  </a:cubicBez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3087659" y="3076708"/>
              <a:ext cx="62842" cy="70431"/>
            </a:xfrm>
            <a:custGeom>
              <a:rect b="b" l="l" r="r" t="t"/>
              <a:pathLst>
                <a:path extrusionOk="0" h="70431" w="62842">
                  <a:moveTo>
                    <a:pt x="1530" y="4243"/>
                  </a:moveTo>
                  <a:cubicBezTo>
                    <a:pt x="-5335" y="6989"/>
                    <a:pt x="12814" y="31587"/>
                    <a:pt x="18006" y="45433"/>
                  </a:cubicBezTo>
                  <a:cubicBezTo>
                    <a:pt x="21055" y="53563"/>
                    <a:pt x="17820" y="68040"/>
                    <a:pt x="26244" y="70146"/>
                  </a:cubicBezTo>
                  <a:cubicBezTo>
                    <a:pt x="35849" y="72547"/>
                    <a:pt x="42719" y="59162"/>
                    <a:pt x="50957" y="53670"/>
                  </a:cubicBezTo>
                  <a:cubicBezTo>
                    <a:pt x="53703" y="45432"/>
                    <a:pt x="55312" y="36724"/>
                    <a:pt x="59195" y="28957"/>
                  </a:cubicBezTo>
                  <a:cubicBezTo>
                    <a:pt x="79549" y="-11750"/>
                    <a:pt x="8395" y="1497"/>
                    <a:pt x="1530" y="424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3328086" y="2981982"/>
              <a:ext cx="123568" cy="66018"/>
            </a:xfrm>
            <a:custGeom>
              <a:rect b="b" l="l" r="r" t="t"/>
              <a:pathLst>
                <a:path extrusionOk="0" h="66018" w="123568">
                  <a:moveTo>
                    <a:pt x="0" y="66018"/>
                  </a:moveTo>
                  <a:cubicBezTo>
                    <a:pt x="13730" y="57780"/>
                    <a:pt x="26869" y="48465"/>
                    <a:pt x="41190" y="41304"/>
                  </a:cubicBezTo>
                  <a:cubicBezTo>
                    <a:pt x="48957" y="37421"/>
                    <a:pt x="59123" y="38491"/>
                    <a:pt x="65903" y="33067"/>
                  </a:cubicBezTo>
                  <a:cubicBezTo>
                    <a:pt x="73634" y="26882"/>
                    <a:pt x="74648" y="14538"/>
                    <a:pt x="82379" y="8353"/>
                  </a:cubicBezTo>
                  <a:cubicBezTo>
                    <a:pt x="94847" y="-1622"/>
                    <a:pt x="109449" y="115"/>
                    <a:pt x="123568" y="115"/>
                  </a:cubicBez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3352800" y="3138616"/>
              <a:ext cx="205946" cy="0"/>
            </a:xfrm>
            <a:custGeom>
              <a:rect b="b" l="l" r="r" t="t"/>
              <a:pathLst>
                <a:path extrusionOk="0" h="120000" w="205946">
                  <a:moveTo>
                    <a:pt x="0" y="0"/>
                  </a:moveTo>
                  <a:lnTo>
                    <a:pt x="205946" y="0"/>
                  </a:ln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2784389" y="3048000"/>
              <a:ext cx="140043" cy="24714"/>
            </a:xfrm>
            <a:custGeom>
              <a:rect b="b" l="l" r="r" t="t"/>
              <a:pathLst>
                <a:path extrusionOk="0" h="24714" w="140043">
                  <a:moveTo>
                    <a:pt x="140043" y="24714"/>
                  </a:moveTo>
                  <a:cubicBezTo>
                    <a:pt x="126313" y="21968"/>
                    <a:pt x="112497" y="19624"/>
                    <a:pt x="98854" y="16476"/>
                  </a:cubicBezTo>
                  <a:cubicBezTo>
                    <a:pt x="76790" y="11384"/>
                    <a:pt x="55595" y="0"/>
                    <a:pt x="32952" y="0"/>
                  </a:cubicBezTo>
                  <a:lnTo>
                    <a:pt x="0" y="0"/>
                  </a:ln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2665778" y="3146854"/>
              <a:ext cx="250417" cy="16498"/>
            </a:xfrm>
            <a:custGeom>
              <a:rect b="b" l="l" r="r" t="t"/>
              <a:pathLst>
                <a:path extrusionOk="0" h="16498" w="250417">
                  <a:moveTo>
                    <a:pt x="250417" y="0"/>
                  </a:moveTo>
                  <a:cubicBezTo>
                    <a:pt x="184514" y="2746"/>
                    <a:pt x="118488" y="3365"/>
                    <a:pt x="52708" y="8238"/>
                  </a:cubicBezTo>
                  <a:cubicBezTo>
                    <a:pt x="-70226" y="17344"/>
                    <a:pt x="66916" y="16476"/>
                    <a:pt x="19757" y="16476"/>
                  </a:cubicBez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3319849" y="3229232"/>
              <a:ext cx="107092" cy="74141"/>
            </a:xfrm>
            <a:custGeom>
              <a:rect b="b" l="l" r="r" t="t"/>
              <a:pathLst>
                <a:path extrusionOk="0" h="74141" w="107092">
                  <a:moveTo>
                    <a:pt x="0" y="0"/>
                  </a:moveTo>
                  <a:cubicBezTo>
                    <a:pt x="15883" y="9530"/>
                    <a:pt x="80161" y="47210"/>
                    <a:pt x="90616" y="57665"/>
                  </a:cubicBezTo>
                  <a:lnTo>
                    <a:pt x="107092" y="74141"/>
                  </a:ln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2792627" y="3220995"/>
              <a:ext cx="115330" cy="49427"/>
            </a:xfrm>
            <a:custGeom>
              <a:rect b="b" l="l" r="r" t="t"/>
              <a:pathLst>
                <a:path extrusionOk="0" h="49427" w="115330">
                  <a:moveTo>
                    <a:pt x="115330" y="0"/>
                  </a:moveTo>
                  <a:cubicBezTo>
                    <a:pt x="101600" y="2746"/>
                    <a:pt x="87424" y="3809"/>
                    <a:pt x="74141" y="8237"/>
                  </a:cubicBezTo>
                  <a:cubicBezTo>
                    <a:pt x="47629" y="17074"/>
                    <a:pt x="39075" y="27629"/>
                    <a:pt x="16476" y="41189"/>
                  </a:cubicBezTo>
                  <a:cubicBezTo>
                    <a:pt x="11211" y="44348"/>
                    <a:pt x="5492" y="46681"/>
                    <a:pt x="0" y="49427"/>
                  </a:cubicBezTo>
                </a:path>
              </a:pathLst>
            </a:custGeom>
            <a:noFill/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1" name="Google Shape;231;p25"/>
          <p:cNvSpPr txBox="1"/>
          <p:nvPr/>
        </p:nvSpPr>
        <p:spPr>
          <a:xfrm>
            <a:off x="2314832" y="4283676"/>
            <a:ext cx="148281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Cat: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sleep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walk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eat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purr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meow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32" name="Google Shape;232;p25"/>
          <p:cNvGrpSpPr/>
          <p:nvPr/>
        </p:nvGrpSpPr>
        <p:grpSpPr>
          <a:xfrm>
            <a:off x="6603699" y="2022611"/>
            <a:ext cx="1885651" cy="2298172"/>
            <a:chOff x="6661364" y="2841831"/>
            <a:chExt cx="1885651" cy="2298172"/>
          </a:xfrm>
        </p:grpSpPr>
        <p:sp>
          <p:nvSpPr>
            <p:cNvPr id="233" name="Google Shape;233;p25"/>
            <p:cNvSpPr/>
            <p:nvPr/>
          </p:nvSpPr>
          <p:spPr>
            <a:xfrm>
              <a:off x="6661364" y="4557725"/>
              <a:ext cx="865145" cy="582278"/>
            </a:xfrm>
            <a:prstGeom prst="ellipse">
              <a:avLst/>
            </a:prstGeom>
            <a:solidFill>
              <a:schemeClr val="dk1"/>
            </a:solidFill>
            <a:ln cap="flat" cmpd="sng" w="349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234" name="Google Shape;234;p25"/>
            <p:cNvCxnSpPr>
              <a:stCxn id="233" idx="6"/>
            </p:cNvCxnSpPr>
            <p:nvPr/>
          </p:nvCxnSpPr>
          <p:spPr>
            <a:xfrm rot="10800000">
              <a:off x="7526509" y="3290364"/>
              <a:ext cx="0" cy="15585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" name="Google Shape;235;p25"/>
            <p:cNvCxnSpPr>
              <a:stCxn id="236" idx="6"/>
            </p:cNvCxnSpPr>
            <p:nvPr/>
          </p:nvCxnSpPr>
          <p:spPr>
            <a:xfrm rot="10800000">
              <a:off x="8547014" y="2841877"/>
              <a:ext cx="0" cy="16836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" name="Google Shape;237;p25"/>
            <p:cNvCxnSpPr/>
            <p:nvPr/>
          </p:nvCxnSpPr>
          <p:spPr>
            <a:xfrm flipH="1">
              <a:off x="7430530" y="2841831"/>
              <a:ext cx="1116485" cy="46875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6" name="Google Shape;236;p25"/>
            <p:cNvSpPr/>
            <p:nvPr/>
          </p:nvSpPr>
          <p:spPr>
            <a:xfrm>
              <a:off x="7681869" y="4234338"/>
              <a:ext cx="865145" cy="582278"/>
            </a:xfrm>
            <a:prstGeom prst="ellipse">
              <a:avLst/>
            </a:prstGeom>
            <a:solidFill>
              <a:schemeClr val="dk1"/>
            </a:solidFill>
            <a:ln cap="flat" cmpd="sng" w="349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8" name="Google Shape;238;p25"/>
          <p:cNvSpPr txBox="1"/>
          <p:nvPr/>
        </p:nvSpPr>
        <p:spPr>
          <a:xfrm>
            <a:off x="8608541" y="2171700"/>
            <a:ext cx="209241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Song: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pause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stop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fastForward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rewind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9" name="Google Shape;239;p25"/>
          <p:cNvSpPr txBox="1"/>
          <p:nvPr/>
        </p:nvSpPr>
        <p:spPr>
          <a:xfrm>
            <a:off x="7554097" y="5022340"/>
            <a:ext cx="302328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What these kinds of things (types) </a:t>
            </a:r>
            <a:r>
              <a:rPr b="1"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methods</a:t>
            </a:r>
            <a:endParaRPr b="1" i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Class Diagram</a:t>
            </a:r>
            <a:endParaRPr/>
          </a:p>
        </p:txBody>
      </p:sp>
      <p:sp>
        <p:nvSpPr>
          <p:cNvPr id="245" name="Google Shape;245;p26"/>
          <p:cNvSpPr/>
          <p:nvPr/>
        </p:nvSpPr>
        <p:spPr>
          <a:xfrm>
            <a:off x="3912973" y="2010031"/>
            <a:ext cx="3904735" cy="4020065"/>
          </a:xfrm>
          <a:prstGeom prst="rect">
            <a:avLst/>
          </a:prstGeom>
          <a:noFill/>
          <a:ln cap="flat" cmpd="sng" w="349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name: String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breed: String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color: String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furType: String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age: int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+ sleep()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+ walk()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+ eat()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+ purr()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+ meow()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46" name="Google Shape;246;p26"/>
          <p:cNvCxnSpPr/>
          <p:nvPr/>
        </p:nvCxnSpPr>
        <p:spPr>
          <a:xfrm>
            <a:off x="3912973" y="2512541"/>
            <a:ext cx="3904735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p26"/>
          <p:cNvCxnSpPr/>
          <p:nvPr/>
        </p:nvCxnSpPr>
        <p:spPr>
          <a:xfrm>
            <a:off x="3912973" y="4106563"/>
            <a:ext cx="3904735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26"/>
          <p:cNvCxnSpPr/>
          <p:nvPr/>
        </p:nvCxnSpPr>
        <p:spPr>
          <a:xfrm flipH="1">
            <a:off x="6285470" y="1738184"/>
            <a:ext cx="1392195" cy="433516"/>
          </a:xfrm>
          <a:prstGeom prst="straightConnector1">
            <a:avLst/>
          </a:prstGeom>
          <a:noFill/>
          <a:ln cap="flat" cmpd="sng" w="38100">
            <a:solidFill>
              <a:srgbClr val="4C7C9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9" name="Google Shape;249;p26"/>
          <p:cNvCxnSpPr/>
          <p:nvPr/>
        </p:nvCxnSpPr>
        <p:spPr>
          <a:xfrm flipH="1">
            <a:off x="7203989" y="2567631"/>
            <a:ext cx="1392195" cy="433516"/>
          </a:xfrm>
          <a:prstGeom prst="straightConnector1">
            <a:avLst/>
          </a:prstGeom>
          <a:noFill/>
          <a:ln cap="flat" cmpd="sng" w="38100">
            <a:solidFill>
              <a:srgbClr val="4C7C9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0" name="Google Shape;250;p26"/>
          <p:cNvCxnSpPr/>
          <p:nvPr/>
        </p:nvCxnSpPr>
        <p:spPr>
          <a:xfrm flipH="1">
            <a:off x="7510849" y="4632755"/>
            <a:ext cx="1392195" cy="433516"/>
          </a:xfrm>
          <a:prstGeom prst="straightConnector1">
            <a:avLst/>
          </a:prstGeom>
          <a:noFill/>
          <a:ln cap="flat" cmpd="sng" w="38100">
            <a:solidFill>
              <a:srgbClr val="4C7C9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1" name="Google Shape;251;p26"/>
          <p:cNvSpPr txBox="1"/>
          <p:nvPr/>
        </p:nvSpPr>
        <p:spPr>
          <a:xfrm>
            <a:off x="7677665" y="1553518"/>
            <a:ext cx="18452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name of class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8670323" y="2327875"/>
            <a:ext cx="236837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stuff (</a:t>
            </a:r>
            <a:r>
              <a:rPr b="1"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fields, instance variables, member variables, attributes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 in the class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8971005" y="4415494"/>
            <a:ext cx="184527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actions (</a:t>
            </a:r>
            <a:r>
              <a:rPr b="1"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methods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 that can be performed by an object of a class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Class Diagram</a:t>
            </a:r>
            <a:endParaRPr/>
          </a:p>
        </p:txBody>
      </p:sp>
      <p:grpSp>
        <p:nvGrpSpPr>
          <p:cNvPr id="259" name="Google Shape;259;p27"/>
          <p:cNvGrpSpPr/>
          <p:nvPr/>
        </p:nvGrpSpPr>
        <p:grpSpPr>
          <a:xfrm>
            <a:off x="947351" y="2339545"/>
            <a:ext cx="3904735" cy="4020065"/>
            <a:chOff x="3912973" y="2010031"/>
            <a:chExt cx="3904735" cy="4020065"/>
          </a:xfrm>
        </p:grpSpPr>
        <p:sp>
          <p:nvSpPr>
            <p:cNvPr id="260" name="Google Shape;260;p27"/>
            <p:cNvSpPr/>
            <p:nvPr/>
          </p:nvSpPr>
          <p:spPr>
            <a:xfrm>
              <a:off x="3912973" y="2010031"/>
              <a:ext cx="3904735" cy="4020065"/>
            </a:xfrm>
            <a:prstGeom prst="rect">
              <a:avLst/>
            </a:prstGeom>
            <a:noFill/>
            <a:ln cap="flat" cmpd="sng" w="349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Cat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- name: String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- breed: String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- color: String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- furType: String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- age: int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+ sleep()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+ walk()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+ eat()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+ purr()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+ meow()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-1714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261" name="Google Shape;261;p27"/>
            <p:cNvCxnSpPr/>
            <p:nvPr/>
          </p:nvCxnSpPr>
          <p:spPr>
            <a:xfrm>
              <a:off x="3912973" y="2512541"/>
              <a:ext cx="3904735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" name="Google Shape;262;p27"/>
            <p:cNvCxnSpPr/>
            <p:nvPr/>
          </p:nvCxnSpPr>
          <p:spPr>
            <a:xfrm>
              <a:off x="3912973" y="4106563"/>
              <a:ext cx="3904735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63" name="Google Shape;263;p27"/>
          <p:cNvSpPr/>
          <p:nvPr/>
        </p:nvSpPr>
        <p:spPr>
          <a:xfrm>
            <a:off x="5222789" y="3031524"/>
            <a:ext cx="1054443" cy="29656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34925">
            <a:solidFill>
              <a:srgbClr val="567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947351" y="1952879"/>
            <a:ext cx="39047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blueprint, or a cookie cutter</a:t>
            </a:r>
            <a:endParaRPr i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65" name="Google Shape;26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6179" y="1774825"/>
            <a:ext cx="1888524" cy="188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16827" y="326647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9173" y="4059195"/>
            <a:ext cx="2067697" cy="258462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7"/>
          <p:cNvSpPr txBox="1"/>
          <p:nvPr/>
        </p:nvSpPr>
        <p:spPr>
          <a:xfrm>
            <a:off x="6347250" y="975567"/>
            <a:ext cx="39048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…. can be used to create </a:t>
            </a:r>
            <a:r>
              <a:rPr b="1"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objects</a:t>
            </a:r>
            <a:r>
              <a:rPr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!</a:t>
            </a:r>
            <a:endParaRPr i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which are also called </a:t>
            </a:r>
            <a:r>
              <a:rPr b="1"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instances</a:t>
            </a:r>
            <a:r>
              <a:rPr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!</a:t>
            </a:r>
            <a:endParaRPr i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</a:pPr>
            <a:r>
              <a:rPr lang="en-US"/>
              <a:t>METHODS</a:t>
            </a:r>
            <a:endParaRPr/>
          </a:p>
        </p:txBody>
      </p:sp>
      <p:sp>
        <p:nvSpPr>
          <p:cNvPr id="274" name="Google Shape;274;p28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"/>
          <p:cNvSpPr txBox="1"/>
          <p:nvPr>
            <p:ph type="title"/>
          </p:nvPr>
        </p:nvSpPr>
        <p:spPr>
          <a:xfrm>
            <a:off x="1371600" y="685800"/>
            <a:ext cx="9601200" cy="859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Methods</a:t>
            </a:r>
            <a:endParaRPr/>
          </a:p>
        </p:txBody>
      </p:sp>
      <p:sp>
        <p:nvSpPr>
          <p:cNvPr id="280" name="Google Shape;280;p29"/>
          <p:cNvSpPr txBox="1"/>
          <p:nvPr>
            <p:ph idx="1" type="body"/>
          </p:nvPr>
        </p:nvSpPr>
        <p:spPr>
          <a:xfrm>
            <a:off x="1371601" y="1693572"/>
            <a:ext cx="6470822" cy="1577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Methods in Java are </a:t>
            </a:r>
            <a:r>
              <a:rPr b="1" i="1" lang="en-US" sz="1850"/>
              <a:t>named</a:t>
            </a:r>
            <a:r>
              <a:rPr lang="en-US" sz="1850"/>
              <a:t> blocks of statements</a:t>
            </a:r>
            <a:endParaRPr/>
          </a:p>
          <a:p>
            <a:pPr indent="-384048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We can “call” methods from other parts of our program using the method name and parameter list</a:t>
            </a:r>
            <a:endParaRPr/>
          </a:p>
          <a:p>
            <a:pPr indent="-384048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Useful when we are using a block of code many times, over and over!</a:t>
            </a:r>
            <a:endParaRPr sz="1850"/>
          </a:p>
        </p:txBody>
      </p:sp>
      <p:sp>
        <p:nvSpPr>
          <p:cNvPr id="281" name="Google Shape;281;p29"/>
          <p:cNvSpPr txBox="1"/>
          <p:nvPr/>
        </p:nvSpPr>
        <p:spPr>
          <a:xfrm>
            <a:off x="984679" y="4025096"/>
            <a:ext cx="689139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int getCelsius(double farenheit)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double celsius = (farenheit – 32) * (5 / 9);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return celsius;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282" name="Google Shape;282;p29"/>
          <p:cNvCxnSpPr/>
          <p:nvPr/>
        </p:nvCxnSpPr>
        <p:spPr>
          <a:xfrm flipH="1">
            <a:off x="3546677" y="3696237"/>
            <a:ext cx="296214" cy="32885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3" name="Google Shape;283;p29"/>
          <p:cNvCxnSpPr/>
          <p:nvPr/>
        </p:nvCxnSpPr>
        <p:spPr>
          <a:xfrm flipH="1">
            <a:off x="5563268" y="3696237"/>
            <a:ext cx="296214" cy="32885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4" name="Google Shape;284;p29"/>
          <p:cNvCxnSpPr/>
          <p:nvPr/>
        </p:nvCxnSpPr>
        <p:spPr>
          <a:xfrm flipH="1">
            <a:off x="3914739" y="5019912"/>
            <a:ext cx="988994" cy="3114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5" name="Google Shape;285;p29"/>
          <p:cNvSpPr txBox="1"/>
          <p:nvPr/>
        </p:nvSpPr>
        <p:spPr>
          <a:xfrm>
            <a:off x="3842891" y="3250913"/>
            <a:ext cx="12878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Method name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6" name="Google Shape;286;p29"/>
          <p:cNvSpPr txBox="1"/>
          <p:nvPr/>
        </p:nvSpPr>
        <p:spPr>
          <a:xfrm>
            <a:off x="5859482" y="3276927"/>
            <a:ext cx="21971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Parameter list </a:t>
            </a:r>
            <a:r>
              <a:rPr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(formal parameters)</a:t>
            </a:r>
            <a:endParaRPr i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7" name="Google Shape;287;p29"/>
          <p:cNvSpPr txBox="1"/>
          <p:nvPr/>
        </p:nvSpPr>
        <p:spPr>
          <a:xfrm>
            <a:off x="4903733" y="4867484"/>
            <a:ext cx="12878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Return </a:t>
            </a:r>
            <a:r>
              <a:rPr b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statement</a:t>
            </a:r>
            <a:endParaRPr b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8" name="Google Shape;288;p29"/>
          <p:cNvSpPr/>
          <p:nvPr/>
        </p:nvSpPr>
        <p:spPr>
          <a:xfrm>
            <a:off x="2290987" y="4778452"/>
            <a:ext cx="1435994" cy="482920"/>
          </a:xfrm>
          <a:prstGeom prst="ellipse">
            <a:avLst/>
          </a:prstGeom>
          <a:noFill/>
          <a:ln cap="flat" cmpd="sng" w="34925">
            <a:solidFill>
              <a:srgbClr val="D13A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89" name="Google Shape;289;p29"/>
          <p:cNvCxnSpPr>
            <a:stCxn id="290" idx="0"/>
            <a:endCxn id="288" idx="3"/>
          </p:cNvCxnSpPr>
          <p:nvPr/>
        </p:nvCxnSpPr>
        <p:spPr>
          <a:xfrm rot="10800000">
            <a:off x="2501371" y="5190781"/>
            <a:ext cx="579900" cy="808200"/>
          </a:xfrm>
          <a:prstGeom prst="straightConnector1">
            <a:avLst/>
          </a:prstGeom>
          <a:noFill/>
          <a:ln cap="flat" cmpd="sng" w="9525">
            <a:solidFill>
              <a:srgbClr val="D13A55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0" name="Google Shape;290;p29"/>
          <p:cNvSpPr txBox="1"/>
          <p:nvPr/>
        </p:nvSpPr>
        <p:spPr>
          <a:xfrm>
            <a:off x="1371601" y="5998981"/>
            <a:ext cx="34193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is the value that the method call gets evaluated to!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8765120" y="922298"/>
            <a:ext cx="29363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double tempInF;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getCelsius(tempInF);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2" name="Google Shape;292;p29"/>
          <p:cNvCxnSpPr>
            <a:stCxn id="293" idx="0"/>
          </p:cNvCxnSpPr>
          <p:nvPr/>
        </p:nvCxnSpPr>
        <p:spPr>
          <a:xfrm flipH="1" rot="10800000">
            <a:off x="9163556" y="1802303"/>
            <a:ext cx="509400" cy="680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3" name="Google Shape;293;p29"/>
          <p:cNvSpPr txBox="1"/>
          <p:nvPr/>
        </p:nvSpPr>
        <p:spPr>
          <a:xfrm>
            <a:off x="8274913" y="2482403"/>
            <a:ext cx="177728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How to call this method outside of the method (from the main method, etc)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94" name="Google Shape;294;p29"/>
          <p:cNvCxnSpPr/>
          <p:nvPr/>
        </p:nvCxnSpPr>
        <p:spPr>
          <a:xfrm rot="10800000">
            <a:off x="10811645" y="1823942"/>
            <a:ext cx="129196" cy="73802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5" name="Google Shape;295;p29"/>
          <p:cNvSpPr txBox="1"/>
          <p:nvPr/>
        </p:nvSpPr>
        <p:spPr>
          <a:xfrm>
            <a:off x="10270506" y="2561968"/>
            <a:ext cx="17772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actual parameter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or </a:t>
            </a:r>
            <a:r>
              <a:rPr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argument</a:t>
            </a:r>
            <a:endParaRPr i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96" name="Google Shape;296;p29"/>
          <p:cNvCxnSpPr/>
          <p:nvPr/>
        </p:nvCxnSpPr>
        <p:spPr>
          <a:xfrm flipH="1">
            <a:off x="2205069" y="3722251"/>
            <a:ext cx="296214" cy="32885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7" name="Google Shape;297;p29"/>
          <p:cNvSpPr txBox="1"/>
          <p:nvPr/>
        </p:nvSpPr>
        <p:spPr>
          <a:xfrm>
            <a:off x="2380037" y="3374181"/>
            <a:ext cx="12878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return </a:t>
            </a:r>
            <a:r>
              <a:rPr b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type</a:t>
            </a:r>
            <a:endParaRPr b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oatmeal cat" id="302" name="Google Shape;302;p30"/>
          <p:cNvPicPr preferRelativeResize="0"/>
          <p:nvPr/>
        </p:nvPicPr>
        <p:blipFill rotWithShape="1">
          <a:blip r:embed="rId3">
            <a:alphaModFix/>
          </a:blip>
          <a:srcRect b="10961" l="0" r="56145" t="0"/>
          <a:stretch/>
        </p:blipFill>
        <p:spPr>
          <a:xfrm>
            <a:off x="962388" y="2890614"/>
            <a:ext cx="2357588" cy="2396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erson clip art" id="303" name="Google Shape;303;p30"/>
          <p:cNvPicPr preferRelativeResize="0"/>
          <p:nvPr/>
        </p:nvPicPr>
        <p:blipFill rotWithShape="1">
          <a:blip r:embed="rId4">
            <a:alphaModFix/>
          </a:blip>
          <a:srcRect b="0" l="16439" r="20679" t="0"/>
          <a:stretch/>
        </p:blipFill>
        <p:spPr>
          <a:xfrm>
            <a:off x="5280338" y="1904353"/>
            <a:ext cx="2060620" cy="4369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atmeal cat" id="304" name="Google Shape;304;p30"/>
          <p:cNvPicPr preferRelativeResize="0"/>
          <p:nvPr/>
        </p:nvPicPr>
        <p:blipFill rotWithShape="1">
          <a:blip r:embed="rId3">
            <a:alphaModFix/>
          </a:blip>
          <a:srcRect b="10961" l="0" r="56145" t="0"/>
          <a:stretch/>
        </p:blipFill>
        <p:spPr>
          <a:xfrm>
            <a:off x="9020831" y="2890614"/>
            <a:ext cx="2357588" cy="2396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at clip art" id="305" name="Google Shape;30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12018" y="3157700"/>
            <a:ext cx="773675" cy="5766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6" name="Google Shape;306;p30"/>
          <p:cNvCxnSpPr/>
          <p:nvPr/>
        </p:nvCxnSpPr>
        <p:spPr>
          <a:xfrm>
            <a:off x="3488788" y="4088981"/>
            <a:ext cx="984738" cy="0"/>
          </a:xfrm>
          <a:prstGeom prst="straightConnector1">
            <a:avLst/>
          </a:prstGeom>
          <a:noFill/>
          <a:ln cap="flat" cmpd="sng" w="57150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7" name="Google Shape;307;p30"/>
          <p:cNvCxnSpPr/>
          <p:nvPr/>
        </p:nvCxnSpPr>
        <p:spPr>
          <a:xfrm>
            <a:off x="8036093" y="4061314"/>
            <a:ext cx="984738" cy="0"/>
          </a:xfrm>
          <a:prstGeom prst="straightConnector1">
            <a:avLst/>
          </a:prstGeom>
          <a:noFill/>
          <a:ln cap="flat" cmpd="sng" w="57150">
            <a:solidFill>
              <a:srgbClr val="0C0C0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8" name="Google Shape;308;p30"/>
          <p:cNvSpPr txBox="1"/>
          <p:nvPr/>
        </p:nvSpPr>
        <p:spPr>
          <a:xfrm>
            <a:off x="1407055" y="5509863"/>
            <a:ext cx="23774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object</a:t>
            </a:r>
            <a:endParaRPr sz="18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9" name="Google Shape;309;p30"/>
          <p:cNvSpPr txBox="1"/>
          <p:nvPr/>
        </p:nvSpPr>
        <p:spPr>
          <a:xfrm>
            <a:off x="5849815" y="6374030"/>
            <a:ext cx="23774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method</a:t>
            </a:r>
            <a:endParaRPr sz="18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0" name="Google Shape;310;p30"/>
          <p:cNvSpPr txBox="1"/>
          <p:nvPr/>
        </p:nvSpPr>
        <p:spPr>
          <a:xfrm>
            <a:off x="9223298" y="5694529"/>
            <a:ext cx="23774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finished product</a:t>
            </a:r>
            <a:endParaRPr sz="18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1" name="Google Shape;311;p30"/>
          <p:cNvSpPr txBox="1"/>
          <p:nvPr/>
        </p:nvSpPr>
        <p:spPr>
          <a:xfrm>
            <a:off x="684165" y="185586"/>
            <a:ext cx="534593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Cat myCat = new Cat();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Hat blackTopHat = new Hat(“black”, “Top Hat”);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myCat.putHat(blackTopHat);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12" name="Google Shape;312;p30"/>
          <p:cNvCxnSpPr/>
          <p:nvPr/>
        </p:nvCxnSpPr>
        <p:spPr>
          <a:xfrm flipH="1" rot="10800000">
            <a:off x="2496065" y="449969"/>
            <a:ext cx="4514683" cy="80218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3" name="Google Shape;313;p30"/>
          <p:cNvSpPr txBox="1"/>
          <p:nvPr/>
        </p:nvSpPr>
        <p:spPr>
          <a:xfrm>
            <a:off x="7100900" y="236307"/>
            <a:ext cx="461063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putHat(Hat newHat)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this.hat = newHat;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4" name="Google Shape;314;p30"/>
          <p:cNvSpPr txBox="1"/>
          <p:nvPr/>
        </p:nvSpPr>
        <p:spPr>
          <a:xfrm>
            <a:off x="5280350" y="1356513"/>
            <a:ext cx="20607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cat hat person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1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31" title="CS Awesome 2.1 Working with Turtle Object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875" y="289550"/>
            <a:ext cx="10240250" cy="64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i="1" lang="en-US"/>
              <a:t>Object</a:t>
            </a:r>
            <a:r>
              <a:rPr lang="en-US"/>
              <a:t> or </a:t>
            </a:r>
            <a:r>
              <a:rPr i="1" lang="en-US"/>
              <a:t>Instance</a:t>
            </a:r>
            <a:r>
              <a:rPr lang="en-US"/>
              <a:t> Methods</a:t>
            </a:r>
            <a:endParaRPr/>
          </a:p>
        </p:txBody>
      </p:sp>
      <p:sp>
        <p:nvSpPr>
          <p:cNvPr id="327" name="Google Shape;327;p32"/>
          <p:cNvSpPr txBox="1"/>
          <p:nvPr>
            <p:ph idx="1" type="body"/>
          </p:nvPr>
        </p:nvSpPr>
        <p:spPr>
          <a:xfrm>
            <a:off x="737286" y="1668162"/>
            <a:ext cx="2994456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the “do” or “actions” of a class, like we talked about earlier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these methods are defined in a class and work only on objects of that class</a:t>
            </a:r>
            <a:endParaRPr/>
          </a:p>
        </p:txBody>
      </p:sp>
      <p:pic>
        <p:nvPicPr>
          <p:cNvPr descr="Turtle class diagram" id="328" name="Google Shape;32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1743" y="1428750"/>
            <a:ext cx="4037146" cy="422240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2"/>
          <p:cNvSpPr txBox="1"/>
          <p:nvPr/>
        </p:nvSpPr>
        <p:spPr>
          <a:xfrm>
            <a:off x="9111049" y="329514"/>
            <a:ext cx="24054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Turtle class video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0" name="Google Shape;330;p32"/>
          <p:cNvSpPr txBox="1"/>
          <p:nvPr/>
        </p:nvSpPr>
        <p:spPr>
          <a:xfrm>
            <a:off x="9634152" y="4837778"/>
            <a:ext cx="24054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Swing Turtle Repl.it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Fork first, then refresh, then run!</a:t>
            </a:r>
            <a:endParaRPr i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31" name="Google Shape;33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7200" y="1428750"/>
            <a:ext cx="3962400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2"/>
          <p:cNvSpPr txBox="1"/>
          <p:nvPr/>
        </p:nvSpPr>
        <p:spPr>
          <a:xfrm>
            <a:off x="2160374" y="6047258"/>
            <a:ext cx="47923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yertle.forward();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33" name="Google Shape;333;p32"/>
          <p:cNvCxnSpPr/>
          <p:nvPr/>
        </p:nvCxnSpPr>
        <p:spPr>
          <a:xfrm>
            <a:off x="2316166" y="5832470"/>
            <a:ext cx="155185" cy="280352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4" name="Google Shape;334;p32"/>
          <p:cNvCxnSpPr/>
          <p:nvPr/>
        </p:nvCxnSpPr>
        <p:spPr>
          <a:xfrm>
            <a:off x="3138616" y="5741774"/>
            <a:ext cx="4119" cy="371048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5" name="Google Shape;335;p32"/>
          <p:cNvCxnSpPr/>
          <p:nvPr/>
        </p:nvCxnSpPr>
        <p:spPr>
          <a:xfrm flipH="1">
            <a:off x="3759965" y="5832470"/>
            <a:ext cx="313036" cy="248341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6" name="Google Shape;336;p32"/>
          <p:cNvSpPr txBox="1"/>
          <p:nvPr/>
        </p:nvSpPr>
        <p:spPr>
          <a:xfrm>
            <a:off x="1406307" y="5180733"/>
            <a:ext cx="150813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object reference variable</a:t>
            </a:r>
            <a:endParaRPr i="1" sz="1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7" name="Google Shape;337;p32"/>
          <p:cNvSpPr txBox="1"/>
          <p:nvPr/>
        </p:nvSpPr>
        <p:spPr>
          <a:xfrm>
            <a:off x="2735268" y="5157972"/>
            <a:ext cx="15081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dot (dot notation)</a:t>
            </a:r>
            <a:endParaRPr i="1" sz="1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8" name="Google Shape;338;p32"/>
          <p:cNvSpPr txBox="1"/>
          <p:nvPr/>
        </p:nvSpPr>
        <p:spPr>
          <a:xfrm>
            <a:off x="3916483" y="5555161"/>
            <a:ext cx="150813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method name</a:t>
            </a:r>
            <a:endParaRPr i="1" sz="1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968843" y="6080811"/>
            <a:ext cx="1243914" cy="410605"/>
          </a:xfrm>
          <a:prstGeom prst="ellipse">
            <a:avLst/>
          </a:prstGeom>
          <a:noFill/>
          <a:ln cap="flat" cmpd="sng" w="34925">
            <a:solidFill>
              <a:srgbClr val="A45F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40" name="Google Shape;340;p32"/>
          <p:cNvCxnSpPr/>
          <p:nvPr/>
        </p:nvCxnSpPr>
        <p:spPr>
          <a:xfrm rot="10800000">
            <a:off x="2914441" y="6484727"/>
            <a:ext cx="380694" cy="236374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1" name="Google Shape;341;p32"/>
          <p:cNvSpPr txBox="1"/>
          <p:nvPr/>
        </p:nvSpPr>
        <p:spPr>
          <a:xfrm>
            <a:off x="3295135" y="6484727"/>
            <a:ext cx="613452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sometimes we’ll refer to this object as “this” or “the current object”</a:t>
            </a:r>
            <a:endParaRPr i="1" sz="1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Static Methods</a:t>
            </a:r>
            <a:endParaRPr/>
          </a:p>
        </p:txBody>
      </p:sp>
      <p:sp>
        <p:nvSpPr>
          <p:cNvPr id="347" name="Google Shape;347;p33"/>
          <p:cNvSpPr txBox="1"/>
          <p:nvPr>
            <p:ph idx="1" type="body"/>
          </p:nvPr>
        </p:nvSpPr>
        <p:spPr>
          <a:xfrm>
            <a:off x="967945" y="1552832"/>
            <a:ext cx="3735859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these methods are also defined in a class but </a:t>
            </a:r>
            <a:r>
              <a:rPr b="1" lang="en-US"/>
              <a:t>do not require an object of the class to be called!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this means they are </a:t>
            </a:r>
            <a:r>
              <a:rPr b="1" lang="en-US"/>
              <a:t>separate</a:t>
            </a:r>
            <a:r>
              <a:rPr lang="en-US"/>
              <a:t> from a specific object</a:t>
            </a:r>
            <a:endParaRPr b="1"/>
          </a:p>
        </p:txBody>
      </p:sp>
      <p:grpSp>
        <p:nvGrpSpPr>
          <p:cNvPr id="348" name="Google Shape;348;p33"/>
          <p:cNvGrpSpPr/>
          <p:nvPr/>
        </p:nvGrpSpPr>
        <p:grpSpPr>
          <a:xfrm>
            <a:off x="1371600" y="3774988"/>
            <a:ext cx="3501082" cy="2718488"/>
            <a:chOff x="4917988" y="1252150"/>
            <a:chExt cx="3904736" cy="4020065"/>
          </a:xfrm>
        </p:grpSpPr>
        <p:sp>
          <p:nvSpPr>
            <p:cNvPr id="349" name="Google Shape;349;p33"/>
            <p:cNvSpPr/>
            <p:nvPr/>
          </p:nvSpPr>
          <p:spPr>
            <a:xfrm>
              <a:off x="4917989" y="1252150"/>
              <a:ext cx="3904735" cy="4020065"/>
            </a:xfrm>
            <a:prstGeom prst="rect">
              <a:avLst/>
            </a:prstGeom>
            <a:noFill/>
            <a:ln cap="flat" cmpd="sng" w="349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Math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+ abs (int) : int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+ abs (double) : double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+ pow (double, double) : double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+ sqrt (double) : double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+ random() : double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-1714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350" name="Google Shape;350;p33"/>
            <p:cNvCxnSpPr/>
            <p:nvPr/>
          </p:nvCxnSpPr>
          <p:spPr>
            <a:xfrm>
              <a:off x="4917989" y="1754660"/>
              <a:ext cx="3904735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1" name="Google Shape;351;p33"/>
            <p:cNvCxnSpPr/>
            <p:nvPr/>
          </p:nvCxnSpPr>
          <p:spPr>
            <a:xfrm>
              <a:off x="4917988" y="1981201"/>
              <a:ext cx="3904735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352" name="Google Shape;35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6275" y="1267221"/>
            <a:ext cx="5125631" cy="2507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Warm Ups </a:t>
            </a:r>
            <a:endParaRPr/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1371600" y="2285999"/>
            <a:ext cx="9601200" cy="4271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What do these lines print?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96748" lvl="1" marL="9144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System.out.println(2 % 3);</a:t>
            </a:r>
            <a:endParaRPr/>
          </a:p>
          <a:p>
            <a:pPr indent="0" lvl="0" marL="13716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96748" lvl="1" marL="91440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System.out.println(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1 / 3);</a:t>
            </a:r>
            <a:endParaRPr/>
          </a:p>
          <a:p>
            <a:pPr indent="0" lvl="0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Void Methods</a:t>
            </a:r>
            <a:endParaRPr/>
          </a:p>
        </p:txBody>
      </p:sp>
      <p:sp>
        <p:nvSpPr>
          <p:cNvPr id="358" name="Google Shape;358;p34"/>
          <p:cNvSpPr txBox="1"/>
          <p:nvPr>
            <p:ph idx="1" type="body"/>
          </p:nvPr>
        </p:nvSpPr>
        <p:spPr>
          <a:xfrm>
            <a:off x="934995" y="1524000"/>
            <a:ext cx="2936790" cy="4351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void methods have no return type or value!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consider the difference between Math.pow(2, 2) and yertle.forward()</a:t>
            </a:r>
            <a:endParaRPr/>
          </a:p>
        </p:txBody>
      </p:sp>
      <p:pic>
        <p:nvPicPr>
          <p:cNvPr descr="Turtle class diagram" id="359" name="Google Shape;35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1785" y="1374175"/>
            <a:ext cx="4037146" cy="422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7242" y="1374175"/>
            <a:ext cx="39624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596" y="4501207"/>
            <a:ext cx="422910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Methods with parameters</a:t>
            </a:r>
            <a:endParaRPr/>
          </a:p>
        </p:txBody>
      </p:sp>
      <p:sp>
        <p:nvSpPr>
          <p:cNvPr id="367" name="Google Shape;367;p35"/>
          <p:cNvSpPr txBox="1"/>
          <p:nvPr>
            <p:ph idx="1" type="body"/>
          </p:nvPr>
        </p:nvSpPr>
        <p:spPr>
          <a:xfrm>
            <a:off x="1000896" y="1585782"/>
            <a:ext cx="3472249" cy="5111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remember that parameters are what is inside the parentheses after the method name</a:t>
            </a:r>
            <a:endParaRPr/>
          </a:p>
          <a:p>
            <a:pPr indent="-384048" lvl="0" marL="384048" rtl="0" algn="l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the parameters are the data required for the method to do its job</a:t>
            </a:r>
            <a:endParaRPr/>
          </a:p>
          <a:p>
            <a:pPr indent="-384048" lvl="0" marL="384048" rtl="0" algn="l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There is a difference in the parameter list where the method is </a:t>
            </a:r>
            <a:r>
              <a:rPr b="1" i="1" lang="en-US"/>
              <a:t>defined</a:t>
            </a:r>
            <a:r>
              <a:rPr lang="en-US"/>
              <a:t> and where the method is </a:t>
            </a:r>
            <a:r>
              <a:rPr b="1" i="1" lang="en-US"/>
              <a:t>called</a:t>
            </a:r>
            <a:endParaRPr/>
          </a:p>
          <a:p>
            <a:pPr indent="-384048" lvl="1" marL="914400" rtl="0" algn="l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b="1" lang="en-US"/>
              <a:t>formal parameters </a:t>
            </a:r>
            <a:r>
              <a:rPr i="0" lang="en-US"/>
              <a:t>where the method is defined</a:t>
            </a:r>
            <a:endParaRPr/>
          </a:p>
          <a:p>
            <a:pPr indent="-384048" lvl="1" marL="914400" rtl="0" algn="l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b="1" lang="en-US"/>
              <a:t>actual parameters </a:t>
            </a:r>
            <a:r>
              <a:rPr i="0" lang="en-US"/>
              <a:t>or </a:t>
            </a:r>
            <a:r>
              <a:rPr b="1" lang="en-US"/>
              <a:t>arguments</a:t>
            </a:r>
            <a:r>
              <a:rPr i="0" lang="en-US"/>
              <a:t> where the method is called</a:t>
            </a:r>
            <a:endParaRPr b="1"/>
          </a:p>
        </p:txBody>
      </p:sp>
      <p:pic>
        <p:nvPicPr>
          <p:cNvPr id="368" name="Google Shape;36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2498" y="4385878"/>
            <a:ext cx="4229100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5"/>
          <p:cNvSpPr/>
          <p:nvPr/>
        </p:nvSpPr>
        <p:spPr>
          <a:xfrm>
            <a:off x="5472498" y="2161402"/>
            <a:ext cx="5263978" cy="14550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</a:t>
            </a:r>
            <a:r>
              <a:rPr lang="en-US" sz="14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pow(</a:t>
            </a:r>
            <a:r>
              <a:rPr lang="en-US" sz="14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a, </a:t>
            </a:r>
            <a:r>
              <a:rPr lang="en-US" sz="14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40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// implementation goes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40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result;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370" name="Google Shape;370;p35"/>
          <p:cNvCxnSpPr/>
          <p:nvPr/>
        </p:nvCxnSpPr>
        <p:spPr>
          <a:xfrm flipH="1">
            <a:off x="8740346" y="1672281"/>
            <a:ext cx="98854" cy="48912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1" name="Google Shape;371;p35"/>
          <p:cNvSpPr txBox="1"/>
          <p:nvPr/>
        </p:nvSpPr>
        <p:spPr>
          <a:xfrm>
            <a:off x="8344930" y="1292651"/>
            <a:ext cx="2298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formal parameters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72" name="Google Shape;372;p35"/>
          <p:cNvCxnSpPr/>
          <p:nvPr/>
        </p:nvCxnSpPr>
        <p:spPr>
          <a:xfrm flipH="1">
            <a:off x="8620897" y="4670516"/>
            <a:ext cx="984422" cy="64185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3" name="Google Shape;373;p35"/>
          <p:cNvSpPr txBox="1"/>
          <p:nvPr/>
        </p:nvSpPr>
        <p:spPr>
          <a:xfrm>
            <a:off x="9005500" y="4062712"/>
            <a:ext cx="22983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actual parameters, or arguments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Methods without parameters</a:t>
            </a:r>
            <a:endParaRPr/>
          </a:p>
        </p:txBody>
      </p:sp>
      <p:sp>
        <p:nvSpPr>
          <p:cNvPr id="379" name="Google Shape;379;p36"/>
          <p:cNvSpPr txBox="1"/>
          <p:nvPr>
            <p:ph idx="1" type="body"/>
          </p:nvPr>
        </p:nvSpPr>
        <p:spPr>
          <a:xfrm>
            <a:off x="955590" y="2286000"/>
            <a:ext cx="2644346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some methods don’t require any parameters!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to call these methods, you will leave the parentheses empty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we’ve already seen examples of this!</a:t>
            </a:r>
            <a:endParaRPr/>
          </a:p>
        </p:txBody>
      </p:sp>
      <p:pic>
        <p:nvPicPr>
          <p:cNvPr descr="Turtle class diagram" id="380" name="Google Shape;38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1743" y="1428750"/>
            <a:ext cx="4037146" cy="422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7200" y="1428750"/>
            <a:ext cx="3962400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6"/>
          <p:cNvSpPr/>
          <p:nvPr/>
        </p:nvSpPr>
        <p:spPr>
          <a:xfrm>
            <a:off x="8374372" y="2669059"/>
            <a:ext cx="1754660" cy="642551"/>
          </a:xfrm>
          <a:prstGeom prst="rect">
            <a:avLst/>
          </a:prstGeom>
          <a:noFill/>
          <a:ln cap="flat" cmpd="sng" w="34925">
            <a:solidFill>
              <a:srgbClr val="A45F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</a:pPr>
            <a:r>
              <a:rPr lang="en-US"/>
              <a:t>A WORKSHEET!</a:t>
            </a:r>
            <a:endParaRPr/>
          </a:p>
        </p:txBody>
      </p:sp>
      <p:sp>
        <p:nvSpPr>
          <p:cNvPr id="388" name="Google Shape;388;p37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Worksheet</a:t>
            </a:r>
            <a:endParaRPr/>
          </a:p>
        </p:txBody>
      </p:sp>
      <p:sp>
        <p:nvSpPr>
          <p:cNvPr id="394" name="Google Shape;394;p38"/>
          <p:cNvSpPr txBox="1"/>
          <p:nvPr>
            <p:ph idx="1" type="body"/>
          </p:nvPr>
        </p:nvSpPr>
        <p:spPr>
          <a:xfrm>
            <a:off x="7466800" y="137275"/>
            <a:ext cx="45984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 u="sng">
                <a:solidFill>
                  <a:schemeClr val="hlink"/>
                </a:solidFill>
                <a:hlinkClick r:id="rId3"/>
              </a:rPr>
              <a:t>https://forms.gle/LYsfQ5Y3oBFkwEgi8</a:t>
            </a:r>
            <a:endParaRPr sz="1850"/>
          </a:p>
          <a:p>
            <a:pPr indent="-384048" lvl="0" marL="384048" rtl="0" algn="l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SzPts val="1850"/>
              <a:buChar char="■"/>
            </a:pPr>
            <a:r>
              <a:rPr lang="en-US" sz="1850"/>
              <a:t>Take ~ 10 min to work on this worksheet!</a:t>
            </a:r>
            <a:endParaRPr sz="1850"/>
          </a:p>
          <a:p>
            <a:pPr indent="-384048" lvl="0" marL="384048" rtl="0" algn="l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SzPts val="1850"/>
              <a:buChar char="■"/>
            </a:pPr>
            <a:r>
              <a:rPr lang="en-US" sz="1850"/>
              <a:t>When you are done, share the answer to this multiple choice question:</a:t>
            </a:r>
            <a:endParaRPr sz="1850"/>
          </a:p>
        </p:txBody>
      </p:sp>
      <p:pic>
        <p:nvPicPr>
          <p:cNvPr id="395" name="Google Shape;39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700" y="1647125"/>
            <a:ext cx="6523100" cy="50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9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More turtle stuff!</a:t>
            </a:r>
            <a:endParaRPr/>
          </a:p>
        </p:txBody>
      </p:sp>
      <p:sp>
        <p:nvSpPr>
          <p:cNvPr id="401" name="Google Shape;401;p39"/>
          <p:cNvSpPr txBox="1"/>
          <p:nvPr>
            <p:ph idx="1" type="body"/>
          </p:nvPr>
        </p:nvSpPr>
        <p:spPr>
          <a:xfrm>
            <a:off x="959707" y="1561070"/>
            <a:ext cx="3150973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yertle always begins facing north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Using the object methods, can you make yertle the turtle draw the number 7?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Can you make yertle the turtle draw a house?</a:t>
            </a: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6540850" y="573000"/>
            <a:ext cx="60960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Swing Turtle Repl.it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Run, view files to see code</a:t>
            </a:r>
            <a:endParaRPr i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Repl to edit it on your own</a:t>
            </a:r>
            <a:endParaRPr i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Turtle class diagram" id="403" name="Google Shape;40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2532" y="2336456"/>
            <a:ext cx="4037146" cy="422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7832" y="1675885"/>
            <a:ext cx="39624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54155" y="4560672"/>
            <a:ext cx="136207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Warm Ups </a:t>
            </a:r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1371600" y="2285999"/>
            <a:ext cx="9601200" cy="4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System.out.println(2 % 3);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% is remainder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do 2 divided by 3, then select the remainder</a:t>
            </a:r>
            <a:endParaRPr/>
          </a:p>
          <a:p>
            <a:pPr indent="-384047" lvl="2" marL="13716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/>
              <a:t>3 goes into 2 zero times, with a remainder of 2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b="1" lang="en-US"/>
              <a:t>trick: </a:t>
            </a:r>
            <a:r>
              <a:rPr lang="en-US"/>
              <a:t>if the first number is smaller than the second number, the answer is the first number</a:t>
            </a:r>
            <a:endParaRPr b="1"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System.out.println( 1 / 3);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/ is divide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division between two int values produces an int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numbers after the decimal are </a:t>
            </a:r>
            <a:r>
              <a:rPr b="1" lang="en-US"/>
              <a:t>truncated</a:t>
            </a:r>
            <a:r>
              <a:rPr lang="en-US"/>
              <a:t> when converted to int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1/3 would be 0.333, but as an int is 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Agenda &amp; Objectives</a:t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726" y="-23416"/>
            <a:ext cx="10696273" cy="688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4">
            <a:alphaModFix/>
          </a:blip>
          <a:srcRect b="19958" l="29050" r="41204" t="0"/>
          <a:stretch/>
        </p:blipFill>
        <p:spPr>
          <a:xfrm>
            <a:off x="6201943" y="1082897"/>
            <a:ext cx="4893205" cy="539584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6189062" y="1249251"/>
            <a:ext cx="4487175" cy="5229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b="1" lang="en-US" sz="1850"/>
              <a:t>Objects</a:t>
            </a:r>
            <a:r>
              <a:rPr lang="en-US" sz="1850"/>
              <a:t>: Understand how objects allow us to represent complex ideas in code</a:t>
            </a:r>
            <a:endParaRPr/>
          </a:p>
          <a:p>
            <a:pPr indent="-384048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b="1" lang="en-US" sz="1850"/>
              <a:t>Methods</a:t>
            </a:r>
            <a:r>
              <a:rPr lang="en-US" sz="1850"/>
              <a:t>: </a:t>
            </a:r>
            <a:r>
              <a:rPr i="0" lang="en-US" sz="1850"/>
              <a:t>Understand how </a:t>
            </a:r>
            <a:r>
              <a:rPr b="1" i="0" lang="en-US" sz="1850"/>
              <a:t>methods</a:t>
            </a:r>
            <a:r>
              <a:rPr i="0" lang="en-US" sz="1850"/>
              <a:t> receive data, act on the data, and then return data</a:t>
            </a:r>
            <a:endParaRPr/>
          </a:p>
          <a:p>
            <a:pPr indent="-384048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Char char="–"/>
            </a:pPr>
            <a:r>
              <a:rPr lang="en-US" sz="1850"/>
              <a:t>object methods </a:t>
            </a:r>
            <a:r>
              <a:rPr i="0" lang="en-US" sz="1850"/>
              <a:t>work on objects</a:t>
            </a:r>
            <a:endParaRPr/>
          </a:p>
          <a:p>
            <a:pPr indent="-384048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Char char="–"/>
            </a:pPr>
            <a:r>
              <a:rPr lang="en-US" sz="1850"/>
              <a:t>static methods </a:t>
            </a:r>
            <a:r>
              <a:rPr i="0" lang="en-US" sz="1850"/>
              <a:t>do not require an object</a:t>
            </a:r>
            <a:endParaRPr/>
          </a:p>
          <a:p>
            <a:pPr indent="-384048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Char char="–"/>
            </a:pPr>
            <a:r>
              <a:rPr lang="en-US" sz="1850"/>
              <a:t>void methods </a:t>
            </a:r>
            <a:r>
              <a:rPr i="0" lang="en-US" sz="1850"/>
              <a:t>do not return data</a:t>
            </a:r>
            <a:endParaRPr/>
          </a:p>
          <a:p>
            <a:pPr indent="-384048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Char char="–"/>
            </a:pPr>
            <a:r>
              <a:rPr i="0" lang="en-US" sz="1850"/>
              <a:t>some methods require </a:t>
            </a:r>
            <a:r>
              <a:rPr lang="en-US" sz="1850"/>
              <a:t>parameters</a:t>
            </a:r>
            <a:r>
              <a:rPr i="0" lang="en-US" sz="1850"/>
              <a:t>: data needed by the method</a:t>
            </a:r>
            <a:endParaRPr/>
          </a:p>
          <a:p>
            <a:pPr indent="-384048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Char char="–"/>
            </a:pPr>
            <a:r>
              <a:rPr i="0" lang="en-US" sz="1850"/>
              <a:t>some methods </a:t>
            </a:r>
            <a:r>
              <a:rPr lang="en-US" sz="1850"/>
              <a:t>do not require parameters</a:t>
            </a:r>
            <a:endParaRPr/>
          </a:p>
          <a:p>
            <a:pPr indent="-384048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Char char="–"/>
            </a:pPr>
            <a:r>
              <a:rPr lang="en-US" sz="1850"/>
              <a:t>how to call methods</a:t>
            </a:r>
            <a:endParaRPr/>
          </a:p>
          <a:p>
            <a:pPr indent="-384048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Char char="–"/>
            </a:pPr>
            <a:r>
              <a:rPr lang="en-US" sz="1850"/>
              <a:t>how to identify information about methods</a:t>
            </a:r>
            <a:endParaRPr/>
          </a:p>
          <a:p>
            <a:pPr indent="-266573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None/>
            </a:pPr>
            <a:r>
              <a:t/>
            </a:r>
            <a:endParaRPr i="0" sz="1850"/>
          </a:p>
          <a:p>
            <a:pPr indent="-266573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None/>
            </a:pPr>
            <a:r>
              <a:t/>
            </a:r>
            <a:endParaRPr sz="1850"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5">
            <a:alphaModFix/>
          </a:blip>
          <a:srcRect b="14612" l="5583" r="53791" t="16309"/>
          <a:stretch/>
        </p:blipFill>
        <p:spPr>
          <a:xfrm>
            <a:off x="1120461" y="1082897"/>
            <a:ext cx="4726549" cy="539584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1249251" y="1210614"/>
            <a:ext cx="4418613" cy="300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Objects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Methods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object methods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static methods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void methods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methods with parameters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methods without parameters</a:t>
            </a:r>
            <a:endParaRPr b="1" i="0" sz="1800" u="none" cap="none" strike="noStrike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</a:pPr>
            <a:r>
              <a:rPr lang="en-US"/>
              <a:t>REVIEW</a:t>
            </a:r>
            <a:endParaRPr/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1371600" y="201252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What should I remember from last time?</a:t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814515" y="3027171"/>
            <a:ext cx="449472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Primitive Types: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double, int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“built in” – do not have to implement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efficient storage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value is stored without </a:t>
            </a:r>
            <a:r>
              <a:rPr i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</a:t>
            </a:r>
            <a:endParaRPr i="1"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5682606" y="3114867"/>
            <a:ext cx="563931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 Types: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String, (many others…)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someone built String for us, and it is accessible in java.lang package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object types, slightly less efficient storage, but make sense for object oriented programming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stored as a </a:t>
            </a:r>
            <a:r>
              <a:rPr i="1"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</a:t>
            </a:r>
            <a:endParaRPr i="1"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9639044" y="604229"/>
            <a:ext cx="24083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Instead of Reference Types, we can also say User Defined, </a:t>
            </a:r>
            <a:r>
              <a:rPr b="1"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Object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…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1598141" y="1470569"/>
            <a:ext cx="2042984" cy="1375719"/>
          </a:xfrm>
          <a:prstGeom prst="rect">
            <a:avLst/>
          </a:prstGeom>
          <a:solidFill>
            <a:schemeClr val="accent1"/>
          </a:solidFill>
          <a:ln cap="flat" cmpd="sng" w="34925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Primitive types: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double, int, boolean, char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6172200" y="1474403"/>
            <a:ext cx="2790568" cy="1552768"/>
          </a:xfrm>
          <a:prstGeom prst="rect">
            <a:avLst/>
          </a:prstGeom>
          <a:solidFill>
            <a:schemeClr val="accent1"/>
          </a:solidFill>
          <a:ln cap="flat" cmpd="sng" w="34925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 types: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String, Math, ArrayList, </a:t>
            </a:r>
            <a:r>
              <a:rPr i="1"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Car, Cat, Turtle, Dog, Song, Playlist, …..</a:t>
            </a:r>
            <a:endParaRPr i="1"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12018" r="8122" t="0"/>
          <a:stretch/>
        </p:blipFill>
        <p:spPr>
          <a:xfrm>
            <a:off x="3848356" y="1007107"/>
            <a:ext cx="1647568" cy="278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0053" y="1994413"/>
            <a:ext cx="2528144" cy="170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3770221" y="3706400"/>
            <a:ext cx="13332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stack</a:t>
            </a:r>
            <a:endParaRPr i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9400881" y="3636091"/>
            <a:ext cx="13332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heap</a:t>
            </a:r>
            <a:endParaRPr i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What should I remember from last time?</a:t>
            </a: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1979983" y="3832211"/>
            <a:ext cx="1532586" cy="927279"/>
          </a:xfrm>
          <a:prstGeom prst="rect">
            <a:avLst/>
          </a:prstGeom>
          <a:solidFill>
            <a:schemeClr val="accent1"/>
          </a:solidFill>
          <a:ln cap="flat" cmpd="sng" w="34925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8084422" y="3351504"/>
            <a:ext cx="1532586" cy="927279"/>
          </a:xfrm>
          <a:prstGeom prst="rect">
            <a:avLst/>
          </a:prstGeom>
          <a:solidFill>
            <a:schemeClr val="accent1"/>
          </a:solidFill>
          <a:ln cap="flat" cmpd="sng" w="34925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memory address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1284522" y="2336094"/>
            <a:ext cx="3232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i = 5;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2488174" y="3384164"/>
            <a:ext cx="3232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8416748" y="2900706"/>
            <a:ext cx="3232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6746789" y="1844444"/>
            <a:ext cx="42607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 name = “java”;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62" name="Google Shape;162;p21"/>
          <p:cNvCxnSpPr>
            <a:stCxn id="157" idx="2"/>
          </p:cNvCxnSpPr>
          <p:nvPr/>
        </p:nvCxnSpPr>
        <p:spPr>
          <a:xfrm>
            <a:off x="8850715" y="4278783"/>
            <a:ext cx="766200" cy="759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3" name="Google Shape;163;p21"/>
          <p:cNvSpPr txBox="1"/>
          <p:nvPr/>
        </p:nvSpPr>
        <p:spPr>
          <a:xfrm>
            <a:off x="9603752" y="5062384"/>
            <a:ext cx="1159098" cy="461665"/>
          </a:xfrm>
          <a:prstGeom prst="rect">
            <a:avLst/>
          </a:prstGeom>
          <a:noFill/>
          <a:ln cap="flat" cmpd="sng" w="38100">
            <a:solidFill>
              <a:srgbClr val="D7A0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java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6000858" y="4923884"/>
            <a:ext cx="311668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name is a </a:t>
            </a:r>
            <a:r>
              <a:rPr i="1" lang="en-US" sz="2400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</a:t>
            </a:r>
            <a:r>
              <a:rPr lang="en-US" sz="2400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a String object, and the object’s value is “java”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</a:pPr>
            <a:r>
              <a:rPr lang="en-US"/>
              <a:t>OBJECTS</a:t>
            </a:r>
            <a:endParaRPr/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5 minutes on Classes &amp; Objects!</a:t>
            </a:r>
            <a:endParaRPr/>
          </a:p>
        </p:txBody>
      </p:sp>
      <p:sp>
        <p:nvSpPr>
          <p:cNvPr id="176" name="Google Shape;176;p23"/>
          <p:cNvSpPr txBox="1"/>
          <p:nvPr>
            <p:ph idx="1" type="body"/>
          </p:nvPr>
        </p:nvSpPr>
        <p:spPr>
          <a:xfrm>
            <a:off x="959707" y="1610497"/>
            <a:ext cx="2236573" cy="493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We understand (primitive) data types: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to store numeric values (int, double)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to store alphanumeric character values (char)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to store simple logic, true or false (boolean)</a:t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3405129" y="2451787"/>
            <a:ext cx="645026" cy="390268"/>
          </a:xfrm>
          <a:prstGeom prst="rect">
            <a:avLst/>
          </a:prstGeom>
          <a:solidFill>
            <a:schemeClr val="accent1"/>
          </a:solidFill>
          <a:ln cap="flat" cmpd="sng" w="34925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3405129" y="2999603"/>
            <a:ext cx="645026" cy="390268"/>
          </a:xfrm>
          <a:prstGeom prst="rect">
            <a:avLst/>
          </a:prstGeom>
          <a:solidFill>
            <a:schemeClr val="accent1"/>
          </a:solidFill>
          <a:ln cap="flat" cmpd="sng" w="34925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3.14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3594599" y="3641897"/>
            <a:ext cx="645026" cy="390268"/>
          </a:xfrm>
          <a:prstGeom prst="rect">
            <a:avLst/>
          </a:prstGeom>
          <a:solidFill>
            <a:schemeClr val="accent1"/>
          </a:solidFill>
          <a:ln cap="flat" cmpd="sng" w="34925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‘a’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3152444" y="4160623"/>
            <a:ext cx="645026" cy="390268"/>
          </a:xfrm>
          <a:prstGeom prst="rect">
            <a:avLst/>
          </a:prstGeom>
          <a:solidFill>
            <a:schemeClr val="accent1"/>
          </a:solidFill>
          <a:ln cap="flat" cmpd="sng" w="34925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‘9’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4050155" y="4160623"/>
            <a:ext cx="645026" cy="390268"/>
          </a:xfrm>
          <a:prstGeom prst="rect">
            <a:avLst/>
          </a:prstGeom>
          <a:solidFill>
            <a:schemeClr val="accent1"/>
          </a:solidFill>
          <a:ln cap="flat" cmpd="sng" w="34925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‘!’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3362316" y="4912841"/>
            <a:ext cx="645026" cy="390268"/>
          </a:xfrm>
          <a:prstGeom prst="rect">
            <a:avLst/>
          </a:prstGeom>
          <a:solidFill>
            <a:schemeClr val="accent1"/>
          </a:solidFill>
          <a:ln cap="flat" cmpd="sng" w="34925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true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4301043" y="4912841"/>
            <a:ext cx="707562" cy="390268"/>
          </a:xfrm>
          <a:prstGeom prst="rect">
            <a:avLst/>
          </a:prstGeom>
          <a:solidFill>
            <a:schemeClr val="accent1"/>
          </a:solidFill>
          <a:ln cap="flat" cmpd="sng" w="34925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false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6159864" y="1610497"/>
            <a:ext cx="4442233" cy="493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</a:pPr>
            <a:r>
              <a:rPr lang="en-US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Now we understand we have the ability to store more complicated information, in the (reference) type, </a:t>
            </a:r>
            <a:r>
              <a:rPr i="1" lang="en-US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 </a:t>
            </a:r>
            <a:r>
              <a:rPr b="1" i="1" lang="en-US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class</a:t>
            </a:r>
            <a:r>
              <a:rPr lang="en-US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String. This type stores a *string* or combination of many character values</a:t>
            </a:r>
            <a:endParaRPr sz="2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7203209" y="3491813"/>
            <a:ext cx="2706900" cy="390300"/>
          </a:xfrm>
          <a:prstGeom prst="rect">
            <a:avLst/>
          </a:prstGeom>
          <a:solidFill>
            <a:schemeClr val="accent5"/>
          </a:solidFill>
          <a:ln cap="flat" cmpd="sng" w="34925">
            <a:solidFill>
              <a:srgbClr val="567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“Hello, how are you!”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7203209" y="4075670"/>
            <a:ext cx="2937568" cy="390268"/>
          </a:xfrm>
          <a:prstGeom prst="rect">
            <a:avLst/>
          </a:prstGeom>
          <a:solidFill>
            <a:schemeClr val="accent5"/>
          </a:solidFill>
          <a:ln cap="flat" cmpd="sng" w="34925">
            <a:solidFill>
              <a:srgbClr val="567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“First name: Spongebob”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7203208" y="4616793"/>
            <a:ext cx="2937569" cy="390268"/>
          </a:xfrm>
          <a:prstGeom prst="rect">
            <a:avLst/>
          </a:prstGeom>
          <a:solidFill>
            <a:schemeClr val="accent5"/>
          </a:solidFill>
          <a:ln cap="flat" cmpd="sng" w="34925">
            <a:solidFill>
              <a:srgbClr val="567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“Last name: Squarepants”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