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4" roundtripDataSignature="AMtx7mgASLFqdEv2PFzW31zzuxda3ajpX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0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1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1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3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3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0" name="Google Shape;30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4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4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5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5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5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5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5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8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8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9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9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0.png"/><Relationship Id="rId4" Type="http://schemas.openxmlformats.org/officeDocument/2006/relationships/image" Target="../media/image1.png"/><Relationship Id="rId5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Relationship Id="rId4" Type="http://schemas.openxmlformats.org/officeDocument/2006/relationships/image" Target="../media/image11.png"/><Relationship Id="rId5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en-US"/>
              <a:t>Inheritance &amp; POLYMORPHISM!</a:t>
            </a:r>
            <a:endParaRPr/>
          </a:p>
        </p:txBody>
      </p:sp>
      <p:sp>
        <p:nvSpPr>
          <p:cNvPr id="89" name="Google Shape;89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/>
              <a:t>AP CSA &amp; Java 2022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/>
          <p:nvPr>
            <p:ph type="title"/>
          </p:nvPr>
        </p:nvSpPr>
        <p:spPr>
          <a:xfrm>
            <a:off x="838200" y="365125"/>
            <a:ext cx="10515600" cy="8197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en-US" sz="2000"/>
              <a:t>Given the class definitions of MPoint and NamedPoint below, which of the constructors that follow (labeled I, II, and III) would be valid in the NamedPoint class?</a:t>
            </a:r>
            <a:endParaRPr sz="2000"/>
          </a:p>
        </p:txBody>
      </p:sp>
      <p:pic>
        <p:nvPicPr>
          <p:cNvPr id="95" name="Google Shape;95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7071" y="1609456"/>
            <a:ext cx="3857625" cy="451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376334" y="1362756"/>
            <a:ext cx="4752975" cy="5076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2"/>
          <p:cNvPicPr preferRelativeResize="0"/>
          <p:nvPr/>
        </p:nvPicPr>
        <p:blipFill rotWithShape="1">
          <a:blip r:embed="rId5">
            <a:alphaModFix/>
          </a:blip>
          <a:srcRect b="0" l="0" r="24000" t="0"/>
          <a:stretch/>
        </p:blipFill>
        <p:spPr>
          <a:xfrm>
            <a:off x="9450947" y="2771776"/>
            <a:ext cx="2526405" cy="2047954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2"/>
          <p:cNvSpPr/>
          <p:nvPr/>
        </p:nvSpPr>
        <p:spPr>
          <a:xfrm>
            <a:off x="9553978" y="3309466"/>
            <a:ext cx="321972" cy="334850"/>
          </a:xfrm>
          <a:prstGeom prst="ellipse">
            <a:avLst/>
          </a:prstGeom>
          <a:solidFill>
            <a:schemeClr val="accent1"/>
          </a:solidFill>
          <a:ln cap="flat" cmpd="sng" w="12700">
            <a:solidFill>
              <a:srgbClr val="1D7F6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US"/>
              <a:t>Programming Challenge</a:t>
            </a:r>
            <a:endParaRPr/>
          </a:p>
        </p:txBody>
      </p:sp>
      <p:sp>
        <p:nvSpPr>
          <p:cNvPr id="104" name="Google Shape;104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/>
              <a:t>Make a copy of this Google Doc worksheet: </a:t>
            </a:r>
            <a:r>
              <a:rPr lang="en-US"/>
              <a:t>https://docs.google.com/document/d/1LhkVdyRQOtVrSHluYyjiX1fb6gR3CMaRT-4zsD6IVMY/copy</a:t>
            </a:r>
            <a:endParaRPr b="1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b="1" lang="en-US"/>
              <a:t>Read instructions and Rectangle class on Page 1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b="1" lang="en-US"/>
              <a:t>Start making the requested edits to the Square class (comments in green)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b="1" lang="en-US"/>
              <a:t>When you are done, you can try testing the code in an IDE. You will need BOTH the Rectangle class, and the Square class</a:t>
            </a:r>
            <a:endParaRPr b="1"/>
          </a:p>
          <a:p>
            <a:pPr indent="-1651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Then we’ll do it together!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"/>
          <p:cNvSpPr txBox="1"/>
          <p:nvPr>
            <p:ph type="title"/>
          </p:nvPr>
        </p:nvSpPr>
        <p:spPr>
          <a:xfrm>
            <a:off x="838200" y="231820"/>
            <a:ext cx="10515600" cy="9015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en-US"/>
              <a:t>Overloading vs Overriding</a:t>
            </a:r>
            <a:br>
              <a:rPr i="1" lang="en-US"/>
            </a:br>
            <a:r>
              <a:rPr i="1" lang="en-US"/>
              <a:t>What do you notice? What do you wonder?</a:t>
            </a:r>
            <a:endParaRPr i="1"/>
          </a:p>
        </p:txBody>
      </p:sp>
      <p:pic>
        <p:nvPicPr>
          <p:cNvPr id="110" name="Google Shape;110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13636" y="1414586"/>
            <a:ext cx="4740164" cy="2495452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id="112" name="Google Shape;112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54022" y="1414584"/>
            <a:ext cx="4988043" cy="53081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US"/>
              <a:t>Overloading vs Overriding</a:t>
            </a:r>
            <a:endParaRPr/>
          </a:p>
        </p:txBody>
      </p:sp>
      <p:sp>
        <p:nvSpPr>
          <p:cNvPr id="118" name="Google Shape;118;p5"/>
          <p:cNvSpPr txBox="1"/>
          <p:nvPr>
            <p:ph idx="1" type="body"/>
          </p:nvPr>
        </p:nvSpPr>
        <p:spPr>
          <a:xfrm>
            <a:off x="709411" y="1690688"/>
            <a:ext cx="4429259" cy="2507825"/>
          </a:xfrm>
          <a:prstGeom prst="rect">
            <a:avLst/>
          </a:prstGeom>
          <a:solidFill>
            <a:srgbClr val="145745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n-US"/>
              <a:t>Over</a:t>
            </a:r>
            <a:r>
              <a:rPr i="1" lang="en-US"/>
              <a:t>loading</a:t>
            </a:r>
            <a:r>
              <a:rPr lang="en-US"/>
              <a:t>: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/>
              <a:t>method name is the same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/>
              <a:t>parameter list is different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/>
              <a:t>within ONE class</a:t>
            </a:r>
            <a:endParaRPr/>
          </a:p>
        </p:txBody>
      </p:sp>
      <p:sp>
        <p:nvSpPr>
          <p:cNvPr id="119" name="Google Shape;119;p5"/>
          <p:cNvSpPr txBox="1"/>
          <p:nvPr/>
        </p:nvSpPr>
        <p:spPr>
          <a:xfrm>
            <a:off x="6361090" y="1690688"/>
            <a:ext cx="5121499" cy="2507825"/>
          </a:xfrm>
          <a:prstGeom prst="rect">
            <a:avLst/>
          </a:prstGeom>
          <a:solidFill>
            <a:srgbClr val="39266C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Over</a:t>
            </a:r>
            <a:r>
              <a:rPr b="0" i="1" lang="en-US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riding</a:t>
            </a:r>
            <a:r>
              <a:rPr b="0" i="0" lang="en-US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method signature is the same</a:t>
            </a:r>
            <a:endParaRPr/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return type, name, parameter list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happens in a subclass (MULTIPLE classes)</a:t>
            </a:r>
            <a:endParaRPr b="0" i="0" sz="2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"/>
          <p:cNvSpPr txBox="1"/>
          <p:nvPr>
            <p:ph type="title"/>
          </p:nvPr>
        </p:nvSpPr>
        <p:spPr>
          <a:xfrm>
            <a:off x="838200" y="231820"/>
            <a:ext cx="10515600" cy="9015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en-US"/>
              <a:t>Overloading vs Overriding</a:t>
            </a:r>
            <a:br>
              <a:rPr i="1" lang="en-US"/>
            </a:br>
            <a:r>
              <a:rPr i="1" lang="en-US"/>
              <a:t>What do you notice? What do you wonder?</a:t>
            </a:r>
            <a:endParaRPr i="1"/>
          </a:p>
        </p:txBody>
      </p:sp>
      <p:pic>
        <p:nvPicPr>
          <p:cNvPr id="125" name="Google Shape;125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13636" y="1414586"/>
            <a:ext cx="4740164" cy="24954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54022" y="1414584"/>
            <a:ext cx="4988043" cy="5308187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6"/>
          <p:cNvSpPr/>
          <p:nvPr/>
        </p:nvSpPr>
        <p:spPr>
          <a:xfrm>
            <a:off x="8395861" y="4461284"/>
            <a:ext cx="2792752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rgbClr val="D4E5B4"/>
                </a:solidFill>
                <a:latin typeface="Calibri"/>
                <a:ea typeface="Calibri"/>
                <a:cs typeface="Calibri"/>
                <a:sym typeface="Calibri"/>
              </a:rPr>
              <a:t>Compiler</a:t>
            </a:r>
            <a:endParaRPr b="1" i="0" sz="5400" u="none" cap="none" strike="noStrike">
              <a:solidFill>
                <a:srgbClr val="D4E5B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6"/>
          <p:cNvSpPr/>
          <p:nvPr/>
        </p:nvSpPr>
        <p:spPr>
          <a:xfrm>
            <a:off x="8983718" y="5474195"/>
            <a:ext cx="1428596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JVM</a:t>
            </a:r>
            <a:endParaRPr b="1" i="0" sz="5400" u="none" cap="none" strike="noStrike">
              <a:solidFill>
                <a:schemeClr val="accent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6"/>
          <p:cNvSpPr/>
          <p:nvPr/>
        </p:nvSpPr>
        <p:spPr>
          <a:xfrm>
            <a:off x="254022" y="5248814"/>
            <a:ext cx="727991" cy="450761"/>
          </a:xfrm>
          <a:prstGeom prst="rightArrow">
            <a:avLst>
              <a:gd fmla="val 50000" name="adj1"/>
              <a:gd fmla="val 50000" name="adj2"/>
            </a:avLst>
          </a:prstGeom>
          <a:gradFill>
            <a:gsLst>
              <a:gs pos="0">
                <a:srgbClr val="C7DBA7"/>
              </a:gs>
              <a:gs pos="50000">
                <a:srgbClr val="BDD599"/>
              </a:gs>
              <a:gs pos="100000">
                <a:srgbClr val="B5D287"/>
              </a:gs>
            </a:gsLst>
            <a:lin ang="5400000" scaled="0"/>
          </a:gradFill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rgbClr val="D4E5B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6"/>
          <p:cNvSpPr/>
          <p:nvPr/>
        </p:nvSpPr>
        <p:spPr>
          <a:xfrm rot="10800000">
            <a:off x="7667870" y="5722343"/>
            <a:ext cx="824248" cy="551246"/>
          </a:xfrm>
          <a:prstGeom prst="rightArrow">
            <a:avLst>
              <a:gd fmla="val 50000" name="adj1"/>
              <a:gd fmla="val 50000" name="adj2"/>
            </a:avLst>
          </a:prstGeom>
          <a:gradFill>
            <a:gsLst>
              <a:gs pos="0">
                <a:srgbClr val="BCB0E0"/>
              </a:gs>
              <a:gs pos="50000">
                <a:srgbClr val="AFA3DA"/>
              </a:gs>
              <a:gs pos="100000">
                <a:srgbClr val="A393D8"/>
              </a:gs>
            </a:gsLst>
            <a:lin ang="5400000" scaled="0"/>
          </a:gradFill>
          <a:ln cap="flat" cmpd="sng" w="95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6"/>
          <p:cNvSpPr/>
          <p:nvPr/>
        </p:nvSpPr>
        <p:spPr>
          <a:xfrm>
            <a:off x="12879" y="3134249"/>
            <a:ext cx="727991" cy="450761"/>
          </a:xfrm>
          <a:prstGeom prst="rightArrow">
            <a:avLst>
              <a:gd fmla="val 50000" name="adj1"/>
              <a:gd fmla="val 50000" name="adj2"/>
            </a:avLst>
          </a:prstGeom>
          <a:gradFill>
            <a:gsLst>
              <a:gs pos="0">
                <a:srgbClr val="C7DBA7"/>
              </a:gs>
              <a:gs pos="50000">
                <a:srgbClr val="BDD599"/>
              </a:gs>
              <a:gs pos="100000">
                <a:srgbClr val="B5D287"/>
              </a:gs>
            </a:gsLst>
            <a:lin ang="5400000" scaled="0"/>
          </a:gradFill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rgbClr val="D4E5B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6"/>
          <p:cNvSpPr/>
          <p:nvPr/>
        </p:nvSpPr>
        <p:spPr>
          <a:xfrm>
            <a:off x="229337" y="5755436"/>
            <a:ext cx="727991" cy="450761"/>
          </a:xfrm>
          <a:prstGeom prst="rightArrow">
            <a:avLst>
              <a:gd fmla="val 50000" name="adj1"/>
              <a:gd fmla="val 50000" name="adj2"/>
            </a:avLst>
          </a:prstGeom>
          <a:gradFill>
            <a:gsLst>
              <a:gs pos="0">
                <a:srgbClr val="C7DBA7"/>
              </a:gs>
              <a:gs pos="50000">
                <a:srgbClr val="BDD599"/>
              </a:gs>
              <a:gs pos="100000">
                <a:srgbClr val="B5D287"/>
              </a:gs>
            </a:gsLst>
            <a:lin ang="5400000" scaled="0"/>
          </a:gradFill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rgbClr val="D4E5B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6"/>
          <p:cNvSpPr/>
          <p:nvPr/>
        </p:nvSpPr>
        <p:spPr>
          <a:xfrm>
            <a:off x="7667870" y="4753263"/>
            <a:ext cx="727991" cy="450761"/>
          </a:xfrm>
          <a:prstGeom prst="rightArrow">
            <a:avLst>
              <a:gd fmla="val 50000" name="adj1"/>
              <a:gd fmla="val 50000" name="adj2"/>
            </a:avLst>
          </a:prstGeom>
          <a:gradFill>
            <a:gsLst>
              <a:gs pos="0">
                <a:srgbClr val="C7DBA7"/>
              </a:gs>
              <a:gs pos="50000">
                <a:srgbClr val="BDD599"/>
              </a:gs>
              <a:gs pos="100000">
                <a:srgbClr val="B5D287"/>
              </a:gs>
            </a:gsLst>
            <a:lin ang="5400000" scaled="0"/>
          </a:gradFill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rgbClr val="D4E5B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6"/>
          <p:cNvSpPr/>
          <p:nvPr/>
        </p:nvSpPr>
        <p:spPr>
          <a:xfrm rot="10800000">
            <a:off x="4723666" y="5204190"/>
            <a:ext cx="824248" cy="551246"/>
          </a:xfrm>
          <a:prstGeom prst="rightArrow">
            <a:avLst>
              <a:gd fmla="val 50000" name="adj1"/>
              <a:gd fmla="val 50000" name="adj2"/>
            </a:avLst>
          </a:prstGeom>
          <a:gradFill>
            <a:gsLst>
              <a:gs pos="0">
                <a:srgbClr val="BCB0E0"/>
              </a:gs>
              <a:gs pos="50000">
                <a:srgbClr val="AFA3DA"/>
              </a:gs>
              <a:gs pos="100000">
                <a:srgbClr val="A393D8"/>
              </a:gs>
            </a:gsLst>
            <a:lin ang="5400000" scaled="0"/>
          </a:gradFill>
          <a:ln cap="flat" cmpd="sng" w="95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6"/>
          <p:cNvSpPr/>
          <p:nvPr/>
        </p:nvSpPr>
        <p:spPr>
          <a:xfrm rot="10800000">
            <a:off x="4194865" y="3134249"/>
            <a:ext cx="824248" cy="551246"/>
          </a:xfrm>
          <a:prstGeom prst="rightArrow">
            <a:avLst>
              <a:gd fmla="val 50000" name="adj1"/>
              <a:gd fmla="val 50000" name="adj2"/>
            </a:avLst>
          </a:prstGeom>
          <a:gradFill>
            <a:gsLst>
              <a:gs pos="0">
                <a:srgbClr val="BCB0E0"/>
              </a:gs>
              <a:gs pos="50000">
                <a:srgbClr val="AFA3DA"/>
              </a:gs>
              <a:gs pos="100000">
                <a:srgbClr val="A393D8"/>
              </a:gs>
            </a:gsLst>
            <a:lin ang="5400000" scaled="0"/>
          </a:gradFill>
          <a:ln cap="flat" cmpd="sng" w="95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6"/>
          <p:cNvSpPr/>
          <p:nvPr/>
        </p:nvSpPr>
        <p:spPr>
          <a:xfrm rot="10800000">
            <a:off x="5014847" y="5761056"/>
            <a:ext cx="824248" cy="551246"/>
          </a:xfrm>
          <a:prstGeom prst="rightArrow">
            <a:avLst>
              <a:gd fmla="val 50000" name="adj1"/>
              <a:gd fmla="val 50000" name="adj2"/>
            </a:avLst>
          </a:prstGeom>
          <a:gradFill>
            <a:gsLst>
              <a:gs pos="0">
                <a:srgbClr val="BCB0E0"/>
              </a:gs>
              <a:gs pos="50000">
                <a:srgbClr val="AFA3DA"/>
              </a:gs>
              <a:gs pos="100000">
                <a:srgbClr val="A393D8"/>
              </a:gs>
            </a:gsLst>
            <a:lin ang="5400000" scaled="0"/>
          </a:gradFill>
          <a:ln cap="flat" cmpd="sng" w="95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7"/>
          <p:cNvSpPr txBox="1"/>
          <p:nvPr>
            <p:ph type="title"/>
          </p:nvPr>
        </p:nvSpPr>
        <p:spPr>
          <a:xfrm>
            <a:off x="838200" y="231820"/>
            <a:ext cx="10515600" cy="9015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en-US"/>
              <a:t>Overloading vs Overriding</a:t>
            </a:r>
            <a:br>
              <a:rPr i="1" lang="en-US"/>
            </a:br>
            <a:r>
              <a:rPr i="1" lang="en-US"/>
              <a:t>What’s different?</a:t>
            </a:r>
            <a:endParaRPr i="1"/>
          </a:p>
        </p:txBody>
      </p:sp>
      <p:pic>
        <p:nvPicPr>
          <p:cNvPr id="142" name="Google Shape;142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4022" y="1414584"/>
            <a:ext cx="4988043" cy="5308187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7"/>
          <p:cNvSpPr/>
          <p:nvPr/>
        </p:nvSpPr>
        <p:spPr>
          <a:xfrm>
            <a:off x="8395861" y="4461284"/>
            <a:ext cx="2792752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rgbClr val="D4E5B4"/>
                </a:solidFill>
                <a:latin typeface="Calibri"/>
                <a:ea typeface="Calibri"/>
                <a:cs typeface="Calibri"/>
                <a:sym typeface="Calibri"/>
              </a:rPr>
              <a:t>Compiler</a:t>
            </a:r>
            <a:endParaRPr b="1" i="0" sz="5400" u="none" cap="none" strike="noStrike">
              <a:solidFill>
                <a:srgbClr val="D4E5B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7"/>
          <p:cNvSpPr/>
          <p:nvPr/>
        </p:nvSpPr>
        <p:spPr>
          <a:xfrm>
            <a:off x="8983718" y="5474195"/>
            <a:ext cx="1428596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JVM</a:t>
            </a:r>
            <a:endParaRPr b="1" i="0" sz="5400" u="none" cap="none" strike="noStrike">
              <a:solidFill>
                <a:schemeClr val="accent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7"/>
          <p:cNvSpPr/>
          <p:nvPr/>
        </p:nvSpPr>
        <p:spPr>
          <a:xfrm>
            <a:off x="254022" y="5248814"/>
            <a:ext cx="727991" cy="450761"/>
          </a:xfrm>
          <a:prstGeom prst="rightArrow">
            <a:avLst>
              <a:gd fmla="val 50000" name="adj1"/>
              <a:gd fmla="val 50000" name="adj2"/>
            </a:avLst>
          </a:prstGeom>
          <a:gradFill>
            <a:gsLst>
              <a:gs pos="0">
                <a:srgbClr val="C7DBA7"/>
              </a:gs>
              <a:gs pos="50000">
                <a:srgbClr val="BDD599"/>
              </a:gs>
              <a:gs pos="100000">
                <a:srgbClr val="B5D287"/>
              </a:gs>
            </a:gsLst>
            <a:lin ang="5400000" scaled="0"/>
          </a:gradFill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rgbClr val="D4E5B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7"/>
          <p:cNvSpPr/>
          <p:nvPr/>
        </p:nvSpPr>
        <p:spPr>
          <a:xfrm rot="10800000">
            <a:off x="7667870" y="5722343"/>
            <a:ext cx="824248" cy="551246"/>
          </a:xfrm>
          <a:prstGeom prst="rightArrow">
            <a:avLst>
              <a:gd fmla="val 50000" name="adj1"/>
              <a:gd fmla="val 50000" name="adj2"/>
            </a:avLst>
          </a:prstGeom>
          <a:gradFill>
            <a:gsLst>
              <a:gs pos="0">
                <a:srgbClr val="BCB0E0"/>
              </a:gs>
              <a:gs pos="50000">
                <a:srgbClr val="AFA3DA"/>
              </a:gs>
              <a:gs pos="100000">
                <a:srgbClr val="A393D8"/>
              </a:gs>
            </a:gsLst>
            <a:lin ang="5400000" scaled="0"/>
          </a:gradFill>
          <a:ln cap="flat" cmpd="sng" w="95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7"/>
          <p:cNvSpPr/>
          <p:nvPr/>
        </p:nvSpPr>
        <p:spPr>
          <a:xfrm>
            <a:off x="12879" y="3134249"/>
            <a:ext cx="727991" cy="450761"/>
          </a:xfrm>
          <a:prstGeom prst="rightArrow">
            <a:avLst>
              <a:gd fmla="val 50000" name="adj1"/>
              <a:gd fmla="val 50000" name="adj2"/>
            </a:avLst>
          </a:prstGeom>
          <a:gradFill>
            <a:gsLst>
              <a:gs pos="0">
                <a:srgbClr val="C7DBA7"/>
              </a:gs>
              <a:gs pos="50000">
                <a:srgbClr val="BDD599"/>
              </a:gs>
              <a:gs pos="100000">
                <a:srgbClr val="B5D287"/>
              </a:gs>
            </a:gsLst>
            <a:lin ang="5400000" scaled="0"/>
          </a:gradFill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rgbClr val="D4E5B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7"/>
          <p:cNvSpPr/>
          <p:nvPr/>
        </p:nvSpPr>
        <p:spPr>
          <a:xfrm>
            <a:off x="229337" y="5755436"/>
            <a:ext cx="727991" cy="450761"/>
          </a:xfrm>
          <a:prstGeom prst="rightArrow">
            <a:avLst>
              <a:gd fmla="val 50000" name="adj1"/>
              <a:gd fmla="val 50000" name="adj2"/>
            </a:avLst>
          </a:prstGeom>
          <a:gradFill>
            <a:gsLst>
              <a:gs pos="0">
                <a:srgbClr val="C7DBA7"/>
              </a:gs>
              <a:gs pos="50000">
                <a:srgbClr val="BDD599"/>
              </a:gs>
              <a:gs pos="100000">
                <a:srgbClr val="B5D287"/>
              </a:gs>
            </a:gsLst>
            <a:lin ang="5400000" scaled="0"/>
          </a:gradFill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rgbClr val="D4E5B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7"/>
          <p:cNvSpPr/>
          <p:nvPr/>
        </p:nvSpPr>
        <p:spPr>
          <a:xfrm>
            <a:off x="7667870" y="4753263"/>
            <a:ext cx="727991" cy="450761"/>
          </a:xfrm>
          <a:prstGeom prst="rightArrow">
            <a:avLst>
              <a:gd fmla="val 50000" name="adj1"/>
              <a:gd fmla="val 50000" name="adj2"/>
            </a:avLst>
          </a:prstGeom>
          <a:gradFill>
            <a:gsLst>
              <a:gs pos="0">
                <a:srgbClr val="C7DBA7"/>
              </a:gs>
              <a:gs pos="50000">
                <a:srgbClr val="BDD599"/>
              </a:gs>
              <a:gs pos="100000">
                <a:srgbClr val="B5D287"/>
              </a:gs>
            </a:gsLst>
            <a:lin ang="5400000" scaled="0"/>
          </a:gradFill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rgbClr val="D4E5B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0" name="Google Shape;150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589488" y="1414584"/>
            <a:ext cx="5133423" cy="2170426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7"/>
          <p:cNvSpPr/>
          <p:nvPr/>
        </p:nvSpPr>
        <p:spPr>
          <a:xfrm rot="10800000">
            <a:off x="4723666" y="5221193"/>
            <a:ext cx="824248" cy="551246"/>
          </a:xfrm>
          <a:prstGeom prst="rightArrow">
            <a:avLst>
              <a:gd fmla="val 50000" name="adj1"/>
              <a:gd fmla="val 50000" name="adj2"/>
            </a:avLst>
          </a:prstGeom>
          <a:gradFill>
            <a:gsLst>
              <a:gs pos="0">
                <a:srgbClr val="BCB0E0"/>
              </a:gs>
              <a:gs pos="50000">
                <a:srgbClr val="AFA3DA"/>
              </a:gs>
              <a:gs pos="100000">
                <a:srgbClr val="A393D8"/>
              </a:gs>
            </a:gsLst>
            <a:lin ang="5400000" scaled="0"/>
          </a:gradFill>
          <a:ln cap="flat" cmpd="sng" w="95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7"/>
          <p:cNvSpPr/>
          <p:nvPr/>
        </p:nvSpPr>
        <p:spPr>
          <a:xfrm rot="10800000">
            <a:off x="3899417" y="3184345"/>
            <a:ext cx="824248" cy="551246"/>
          </a:xfrm>
          <a:prstGeom prst="rightArrow">
            <a:avLst>
              <a:gd fmla="val 50000" name="adj1"/>
              <a:gd fmla="val 50000" name="adj2"/>
            </a:avLst>
          </a:prstGeom>
          <a:gradFill>
            <a:gsLst>
              <a:gs pos="0">
                <a:srgbClr val="BCB0E0"/>
              </a:gs>
              <a:gs pos="50000">
                <a:srgbClr val="AFA3DA"/>
              </a:gs>
              <a:gs pos="100000">
                <a:srgbClr val="A393D8"/>
              </a:gs>
            </a:gsLst>
            <a:lin ang="5400000" scaled="0"/>
          </a:gradFill>
          <a:ln cap="flat" cmpd="sng" w="95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7"/>
          <p:cNvSpPr/>
          <p:nvPr/>
        </p:nvSpPr>
        <p:spPr>
          <a:xfrm rot="10800000">
            <a:off x="5071084" y="5772440"/>
            <a:ext cx="824248" cy="551246"/>
          </a:xfrm>
          <a:prstGeom prst="rightArrow">
            <a:avLst>
              <a:gd fmla="val 50000" name="adj1"/>
              <a:gd fmla="val 50000" name="adj2"/>
            </a:avLst>
          </a:prstGeom>
          <a:gradFill>
            <a:gsLst>
              <a:gs pos="0">
                <a:srgbClr val="BCB0E0"/>
              </a:gs>
              <a:gs pos="50000">
                <a:srgbClr val="AFA3DA"/>
              </a:gs>
              <a:gs pos="100000">
                <a:srgbClr val="A393D8"/>
              </a:gs>
            </a:gsLst>
            <a:lin ang="5400000" scaled="0"/>
          </a:gradFill>
          <a:ln cap="flat" cmpd="sng" w="95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7"/>
          <p:cNvSpPr/>
          <p:nvPr/>
        </p:nvSpPr>
        <p:spPr>
          <a:xfrm rot="10800000">
            <a:off x="11196988" y="1905310"/>
            <a:ext cx="824248" cy="551246"/>
          </a:xfrm>
          <a:prstGeom prst="rightArrow">
            <a:avLst>
              <a:gd fmla="val 50000" name="adj1"/>
              <a:gd fmla="val 50000" name="adj2"/>
            </a:avLst>
          </a:prstGeom>
          <a:gradFill>
            <a:gsLst>
              <a:gs pos="0">
                <a:srgbClr val="BCB0E0"/>
              </a:gs>
              <a:gs pos="50000">
                <a:srgbClr val="AFA3DA"/>
              </a:gs>
              <a:gs pos="100000">
                <a:srgbClr val="A393D8"/>
              </a:gs>
            </a:gsLst>
            <a:lin ang="5400000" scaled="0"/>
          </a:gradFill>
          <a:ln cap="flat" cmpd="sng" w="95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US"/>
              <a:t>Polymorphism</a:t>
            </a:r>
            <a:endParaRPr/>
          </a:p>
        </p:txBody>
      </p:sp>
      <p:sp>
        <p:nvSpPr>
          <p:cNvPr id="160" name="Google Shape;160;p8"/>
          <p:cNvSpPr txBox="1"/>
          <p:nvPr>
            <p:ph idx="1" type="body"/>
          </p:nvPr>
        </p:nvSpPr>
        <p:spPr>
          <a:xfrm>
            <a:off x="1687131" y="1825625"/>
            <a:ext cx="10251583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/>
              <a:t>poly = </a:t>
            </a:r>
            <a:r>
              <a:rPr i="1" lang="en-US"/>
              <a:t>many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/>
              <a:t>morph = </a:t>
            </a:r>
            <a:r>
              <a:rPr i="1" lang="en-US"/>
              <a:t>forms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i="1" lang="en-US"/>
              <a:t>3 kinds of polymorphism: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i="1" lang="en-US"/>
              <a:t>Polymorphic assignment: </a:t>
            </a:r>
            <a:r>
              <a:rPr b="1" i="1" lang="en-US">
                <a:latin typeface="Courier New"/>
                <a:ea typeface="Courier New"/>
                <a:cs typeface="Courier New"/>
                <a:sym typeface="Courier New"/>
              </a:rPr>
              <a:t>Shape s = new Rectangle();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i="1" lang="en-US"/>
              <a:t>Polymorphic parameters being called with different subclass types: </a:t>
            </a:r>
            <a:r>
              <a:rPr i="1" lang="en-US">
                <a:latin typeface="Courier New"/>
                <a:ea typeface="Courier New"/>
                <a:cs typeface="Courier New"/>
                <a:sym typeface="Courier New"/>
              </a:rPr>
              <a:t>print(Shape) </a:t>
            </a:r>
            <a:r>
              <a:rPr i="1" lang="en-US"/>
              <a:t>and </a:t>
            </a:r>
            <a:r>
              <a:rPr i="1" lang="en-US">
                <a:latin typeface="Courier New"/>
                <a:ea typeface="Courier New"/>
                <a:cs typeface="Courier New"/>
                <a:sym typeface="Courier New"/>
              </a:rPr>
              <a:t>print(Rectangle) </a:t>
            </a:r>
            <a:r>
              <a:rPr i="1" lang="en-US"/>
              <a:t>for method </a:t>
            </a:r>
            <a:r>
              <a:rPr i="1" lang="en-US">
                <a:latin typeface="Courier New"/>
                <a:ea typeface="Courier New"/>
                <a:cs typeface="Courier New"/>
                <a:sym typeface="Courier New"/>
              </a:rPr>
              <a:t>public String print(Shape s)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i="1" lang="en-US"/>
              <a:t>Polymorphic array and array list: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</a:pPr>
            <a:r>
              <a:rPr b="1" i="1" lang="en-US">
                <a:latin typeface="Courier New"/>
                <a:ea typeface="Courier New"/>
                <a:cs typeface="Courier New"/>
                <a:sym typeface="Courier New"/>
              </a:rPr>
              <a:t>Shape[] shapeArray = { new Rectangle(), new Square() };</a:t>
            </a:r>
            <a:endParaRPr/>
          </a:p>
        </p:txBody>
      </p:sp>
      <p:sp>
        <p:nvSpPr>
          <p:cNvPr id="161" name="Google Shape;161;p8"/>
          <p:cNvSpPr/>
          <p:nvPr/>
        </p:nvSpPr>
        <p:spPr>
          <a:xfrm>
            <a:off x="296214" y="2060620"/>
            <a:ext cx="1249251" cy="708338"/>
          </a:xfrm>
          <a:prstGeom prst="rect">
            <a:avLst/>
          </a:prstGeom>
          <a:solidFill>
            <a:schemeClr val="accent2"/>
          </a:solidFill>
          <a:ln cap="flat" cmpd="sng" w="12700">
            <a:solidFill>
              <a:srgbClr val="6E8A3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Rectangle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8"/>
          <p:cNvSpPr/>
          <p:nvPr/>
        </p:nvSpPr>
        <p:spPr>
          <a:xfrm>
            <a:off x="296214" y="3618963"/>
            <a:ext cx="1249251" cy="772733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1D7F6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Square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3" name="Google Shape;163;p8"/>
          <p:cNvCxnSpPr>
            <a:stCxn id="162" idx="0"/>
            <a:endCxn id="161" idx="2"/>
          </p:cNvCxnSpPr>
          <p:nvPr/>
        </p:nvCxnSpPr>
        <p:spPr>
          <a:xfrm rot="10800000">
            <a:off x="920840" y="2769063"/>
            <a:ext cx="0" cy="84990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69" name="Google Shape;169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id="170" name="Google Shape;170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0025" y="1027906"/>
            <a:ext cx="5895975" cy="3381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810375" y="1027906"/>
            <a:ext cx="5181600" cy="31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p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406184" y="4544218"/>
            <a:ext cx="4209781" cy="2141604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9"/>
          <p:cNvSpPr/>
          <p:nvPr/>
        </p:nvSpPr>
        <p:spPr>
          <a:xfrm>
            <a:off x="4406184" y="5842113"/>
            <a:ext cx="321972" cy="334850"/>
          </a:xfrm>
          <a:prstGeom prst="ellipse">
            <a:avLst/>
          </a:prstGeom>
          <a:solidFill>
            <a:schemeClr val="accent1"/>
          </a:solidFill>
          <a:ln cap="flat" cmpd="sng" w="12700">
            <a:solidFill>
              <a:srgbClr val="1D7F6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2018-09-18T05:48:06Z</dcterms:created>
  <dc:creator>Connections</dc:creator>
</cp:coreProperties>
</file>