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2" name="Google Shape;322;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7" name="Google Shape;347;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3" name="Google Shape;363;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18" name="Google Shape;1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24" name="Google Shape;24;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sz="2400">
                <a:solidFill>
                  <a:schemeClr val="lt1"/>
                </a:solidFil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228600" lvl="2" marL="1371600" algn="l">
              <a:lnSpc>
                <a:spcPct val="90000"/>
              </a:lnSpc>
              <a:spcBef>
                <a:spcPts val="500"/>
              </a:spcBef>
              <a:spcAft>
                <a:spcPts val="0"/>
              </a:spcAft>
              <a:buClr>
                <a:schemeClr val="lt1"/>
              </a:buClr>
              <a:buSzPts val="1800"/>
              <a:buNone/>
              <a:defRPr sz="1800">
                <a:solidFill>
                  <a:schemeClr val="lt1"/>
                </a:solidFill>
              </a:defRPr>
            </a:lvl3pPr>
            <a:lvl4pPr indent="-228600" lvl="3" marL="1828800" algn="l">
              <a:lnSpc>
                <a:spcPct val="90000"/>
              </a:lnSpc>
              <a:spcBef>
                <a:spcPts val="500"/>
              </a:spcBef>
              <a:spcAft>
                <a:spcPts val="0"/>
              </a:spcAft>
              <a:buClr>
                <a:schemeClr val="lt1"/>
              </a:buClr>
              <a:buSzPts val="1600"/>
              <a:buNone/>
              <a:defRPr sz="1600">
                <a:solidFill>
                  <a:schemeClr val="lt1"/>
                </a:solidFill>
              </a:defRPr>
            </a:lvl4pPr>
            <a:lvl5pPr indent="-228600" lvl="4" marL="2286000" algn="l">
              <a:lnSpc>
                <a:spcPct val="90000"/>
              </a:lnSpc>
              <a:spcBef>
                <a:spcPts val="500"/>
              </a:spcBef>
              <a:spcAft>
                <a:spcPts val="0"/>
              </a:spcAft>
              <a:buClr>
                <a:schemeClr val="lt1"/>
              </a:buClr>
              <a:buSzPts val="1600"/>
              <a:buNone/>
              <a:defRPr sz="1600">
                <a:solidFill>
                  <a:schemeClr val="lt1"/>
                </a:solidFill>
              </a:defRPr>
            </a:lvl5pPr>
            <a:lvl6pPr indent="-228600" lvl="5" marL="2743200" algn="l">
              <a:lnSpc>
                <a:spcPct val="90000"/>
              </a:lnSpc>
              <a:spcBef>
                <a:spcPts val="500"/>
              </a:spcBef>
              <a:spcAft>
                <a:spcPts val="0"/>
              </a:spcAft>
              <a:buClr>
                <a:schemeClr val="lt1"/>
              </a:buClr>
              <a:buSzPts val="1600"/>
              <a:buNone/>
              <a:defRPr sz="1600">
                <a:solidFill>
                  <a:schemeClr val="lt1"/>
                </a:solidFill>
              </a:defRPr>
            </a:lvl6pPr>
            <a:lvl7pPr indent="-228600" lvl="6" marL="3200400" algn="l">
              <a:lnSpc>
                <a:spcPct val="90000"/>
              </a:lnSpc>
              <a:spcBef>
                <a:spcPts val="500"/>
              </a:spcBef>
              <a:spcAft>
                <a:spcPts val="0"/>
              </a:spcAft>
              <a:buClr>
                <a:schemeClr val="lt1"/>
              </a:buClr>
              <a:buSzPts val="1600"/>
              <a:buNone/>
              <a:defRPr sz="1600">
                <a:solidFill>
                  <a:schemeClr val="lt1"/>
                </a:solidFill>
              </a:defRPr>
            </a:lvl7pPr>
            <a:lvl8pPr indent="-228600" lvl="7" marL="3657600" algn="l">
              <a:lnSpc>
                <a:spcPct val="90000"/>
              </a:lnSpc>
              <a:spcBef>
                <a:spcPts val="500"/>
              </a:spcBef>
              <a:spcAft>
                <a:spcPts val="0"/>
              </a:spcAft>
              <a:buClr>
                <a:schemeClr val="lt1"/>
              </a:buClr>
              <a:buSzPts val="1600"/>
              <a:buNone/>
              <a:defRPr sz="1600">
                <a:solidFill>
                  <a:schemeClr val="lt1"/>
                </a:solidFill>
              </a:defRPr>
            </a:lvl8pPr>
            <a:lvl9pPr indent="-228600" lvl="8" marL="4114800" algn="l">
              <a:lnSpc>
                <a:spcPct val="90000"/>
              </a:lnSpc>
              <a:spcBef>
                <a:spcPts val="500"/>
              </a:spcBef>
              <a:spcAft>
                <a:spcPts val="0"/>
              </a:spcAft>
              <a:buClr>
                <a:schemeClr val="lt1"/>
              </a:buClr>
              <a:buSzPts val="1600"/>
              <a:buNone/>
              <a:defRPr sz="1600">
                <a:solidFill>
                  <a:schemeClr val="lt1"/>
                </a:solidFill>
              </a:defRPr>
            </a:lvl9pPr>
          </a:lstStyle>
          <a:p/>
        </p:txBody>
      </p:sp>
      <p:sp>
        <p:nvSpPr>
          <p:cNvPr id="30" name="Google Shape;30;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6" name="Google Shape;36;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37" name="Google Shape;37;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43" name="Google Shape;43;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44" name="Google Shape;44;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2400"/>
              <a:buNone/>
              <a:defRPr b="1" sz="2400"/>
            </a:lvl1pPr>
            <a:lvl2pPr indent="-228600" lvl="1" marL="914400" algn="l">
              <a:lnSpc>
                <a:spcPct val="90000"/>
              </a:lnSpc>
              <a:spcBef>
                <a:spcPts val="500"/>
              </a:spcBef>
              <a:spcAft>
                <a:spcPts val="0"/>
              </a:spcAft>
              <a:buClr>
                <a:schemeClr val="lt1"/>
              </a:buClr>
              <a:buSzPts val="2000"/>
              <a:buNone/>
              <a:defRPr b="1" sz="2000"/>
            </a:lvl2pPr>
            <a:lvl3pPr indent="-228600" lvl="2" marL="1371600" algn="l">
              <a:lnSpc>
                <a:spcPct val="90000"/>
              </a:lnSpc>
              <a:spcBef>
                <a:spcPts val="500"/>
              </a:spcBef>
              <a:spcAft>
                <a:spcPts val="0"/>
              </a:spcAft>
              <a:buClr>
                <a:schemeClr val="lt1"/>
              </a:buClr>
              <a:buSzPts val="1800"/>
              <a:buNone/>
              <a:defRPr b="1" sz="1800"/>
            </a:lvl3pPr>
            <a:lvl4pPr indent="-228600" lvl="3" marL="1828800" algn="l">
              <a:lnSpc>
                <a:spcPct val="90000"/>
              </a:lnSpc>
              <a:spcBef>
                <a:spcPts val="500"/>
              </a:spcBef>
              <a:spcAft>
                <a:spcPts val="0"/>
              </a:spcAft>
              <a:buClr>
                <a:schemeClr val="lt1"/>
              </a:buClr>
              <a:buSzPts val="1600"/>
              <a:buNone/>
              <a:defRPr b="1" sz="1600"/>
            </a:lvl4pPr>
            <a:lvl5pPr indent="-228600" lvl="4" marL="2286000" algn="l">
              <a:lnSpc>
                <a:spcPct val="90000"/>
              </a:lnSpc>
              <a:spcBef>
                <a:spcPts val="500"/>
              </a:spcBef>
              <a:spcAft>
                <a:spcPts val="0"/>
              </a:spcAft>
              <a:buClr>
                <a:schemeClr val="lt1"/>
              </a:buClr>
              <a:buSzPts val="1600"/>
              <a:buNone/>
              <a:defRPr b="1" sz="1600"/>
            </a:lvl5pPr>
            <a:lvl6pPr indent="-228600" lvl="5" marL="2743200" algn="l">
              <a:lnSpc>
                <a:spcPct val="90000"/>
              </a:lnSpc>
              <a:spcBef>
                <a:spcPts val="500"/>
              </a:spcBef>
              <a:spcAft>
                <a:spcPts val="0"/>
              </a:spcAft>
              <a:buClr>
                <a:schemeClr val="lt1"/>
              </a:buClr>
              <a:buSzPts val="1600"/>
              <a:buNone/>
              <a:defRPr b="1" sz="1600"/>
            </a:lvl6pPr>
            <a:lvl7pPr indent="-228600" lvl="6" marL="3200400" algn="l">
              <a:lnSpc>
                <a:spcPct val="90000"/>
              </a:lnSpc>
              <a:spcBef>
                <a:spcPts val="500"/>
              </a:spcBef>
              <a:spcAft>
                <a:spcPts val="0"/>
              </a:spcAft>
              <a:buClr>
                <a:schemeClr val="lt1"/>
              </a:buClr>
              <a:buSzPts val="1600"/>
              <a:buNone/>
              <a:defRPr b="1" sz="1600"/>
            </a:lvl7pPr>
            <a:lvl8pPr indent="-228600" lvl="7" marL="3657600" algn="l">
              <a:lnSpc>
                <a:spcPct val="90000"/>
              </a:lnSpc>
              <a:spcBef>
                <a:spcPts val="500"/>
              </a:spcBef>
              <a:spcAft>
                <a:spcPts val="0"/>
              </a:spcAft>
              <a:buClr>
                <a:schemeClr val="lt1"/>
              </a:buClr>
              <a:buSzPts val="1600"/>
              <a:buNone/>
              <a:defRPr b="1" sz="1600"/>
            </a:lvl8pPr>
            <a:lvl9pPr indent="-228600" lvl="8" marL="4114800" algn="l">
              <a:lnSpc>
                <a:spcPct val="90000"/>
              </a:lnSpc>
              <a:spcBef>
                <a:spcPts val="500"/>
              </a:spcBef>
              <a:spcAft>
                <a:spcPts val="0"/>
              </a:spcAft>
              <a:buClr>
                <a:schemeClr val="lt1"/>
              </a:buClr>
              <a:buSzPts val="1600"/>
              <a:buNone/>
              <a:defRPr b="1" sz="1600"/>
            </a:lvl9pPr>
          </a:lstStyle>
          <a:p/>
        </p:txBody>
      </p:sp>
      <p:sp>
        <p:nvSpPr>
          <p:cNvPr id="45" name="Google Shape;45;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46" name="Google Shape;4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lt1"/>
              </a:buClr>
              <a:buSzPts val="3200"/>
              <a:buChar char="•"/>
              <a:defRPr sz="3200"/>
            </a:lvl1pPr>
            <a:lvl2pPr indent="-406400" lvl="1" marL="914400" algn="l">
              <a:lnSpc>
                <a:spcPct val="90000"/>
              </a:lnSpc>
              <a:spcBef>
                <a:spcPts val="500"/>
              </a:spcBef>
              <a:spcAft>
                <a:spcPts val="0"/>
              </a:spcAft>
              <a:buClr>
                <a:schemeClr val="lt1"/>
              </a:buClr>
              <a:buSzPts val="2800"/>
              <a:buChar char="•"/>
              <a:defRPr sz="2800"/>
            </a:lvl2pPr>
            <a:lvl3pPr indent="-381000" lvl="2" marL="1371600" algn="l">
              <a:lnSpc>
                <a:spcPct val="90000"/>
              </a:lnSpc>
              <a:spcBef>
                <a:spcPts val="500"/>
              </a:spcBef>
              <a:spcAft>
                <a:spcPts val="0"/>
              </a:spcAft>
              <a:buClr>
                <a:schemeClr val="lt1"/>
              </a:buClr>
              <a:buSzPts val="2400"/>
              <a:buChar char="•"/>
              <a:defRPr sz="2400"/>
            </a:lvl3pPr>
            <a:lvl4pPr indent="-355600" lvl="3" marL="1828800" algn="l">
              <a:lnSpc>
                <a:spcPct val="90000"/>
              </a:lnSpc>
              <a:spcBef>
                <a:spcPts val="500"/>
              </a:spcBef>
              <a:spcAft>
                <a:spcPts val="0"/>
              </a:spcAft>
              <a:buClr>
                <a:schemeClr val="lt1"/>
              </a:buClr>
              <a:buSzPts val="2000"/>
              <a:buChar char="•"/>
              <a:defRPr sz="2000"/>
            </a:lvl4pPr>
            <a:lvl5pPr indent="-355600" lvl="4" marL="2286000" algn="l">
              <a:lnSpc>
                <a:spcPct val="90000"/>
              </a:lnSpc>
              <a:spcBef>
                <a:spcPts val="500"/>
              </a:spcBef>
              <a:spcAft>
                <a:spcPts val="0"/>
              </a:spcAft>
              <a:buClr>
                <a:schemeClr val="lt1"/>
              </a:buClr>
              <a:buSzPts val="2000"/>
              <a:buChar char="•"/>
              <a:defRPr sz="2000"/>
            </a:lvl5pPr>
            <a:lvl6pPr indent="-355600" lvl="5" marL="2743200" algn="l">
              <a:lnSpc>
                <a:spcPct val="90000"/>
              </a:lnSpc>
              <a:spcBef>
                <a:spcPts val="500"/>
              </a:spcBef>
              <a:spcAft>
                <a:spcPts val="0"/>
              </a:spcAft>
              <a:buClr>
                <a:schemeClr val="lt1"/>
              </a:buClr>
              <a:buSzPts val="2000"/>
              <a:buChar char="•"/>
              <a:defRPr sz="2000"/>
            </a:lvl6pPr>
            <a:lvl7pPr indent="-355600" lvl="6" marL="3200400" algn="l">
              <a:lnSpc>
                <a:spcPct val="90000"/>
              </a:lnSpc>
              <a:spcBef>
                <a:spcPts val="500"/>
              </a:spcBef>
              <a:spcAft>
                <a:spcPts val="0"/>
              </a:spcAft>
              <a:buClr>
                <a:schemeClr val="lt1"/>
              </a:buClr>
              <a:buSzPts val="2000"/>
              <a:buChar char="•"/>
              <a:defRPr sz="2000"/>
            </a:lvl7pPr>
            <a:lvl8pPr indent="-355600" lvl="7" marL="3657600" algn="l">
              <a:lnSpc>
                <a:spcPct val="90000"/>
              </a:lnSpc>
              <a:spcBef>
                <a:spcPts val="500"/>
              </a:spcBef>
              <a:spcAft>
                <a:spcPts val="0"/>
              </a:spcAft>
              <a:buClr>
                <a:schemeClr val="lt1"/>
              </a:buClr>
              <a:buSzPts val="2000"/>
              <a:buChar char="•"/>
              <a:defRPr sz="2000"/>
            </a:lvl8pPr>
            <a:lvl9pPr indent="-355600" lvl="8" marL="4114800" algn="l">
              <a:lnSpc>
                <a:spcPct val="90000"/>
              </a:lnSpc>
              <a:spcBef>
                <a:spcPts val="500"/>
              </a:spcBef>
              <a:spcAft>
                <a:spcPts val="0"/>
              </a:spcAft>
              <a:buClr>
                <a:schemeClr val="lt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lt1"/>
              </a:buClr>
              <a:buSzPts val="3200"/>
              <a:buFont typeface="Arial"/>
              <a:buNone/>
              <a:defRPr b="0" i="0" sz="3200" u="none" cap="none" strike="noStrike">
                <a:solidFill>
                  <a:schemeClr val="lt1"/>
                </a:solidFill>
                <a:latin typeface="Calibri"/>
                <a:ea typeface="Calibri"/>
                <a:cs typeface="Calibri"/>
                <a:sym typeface="Calibri"/>
              </a:defRPr>
            </a:lvl1pPr>
            <a:lvl2pPr lvl="1" marR="0" rtl="0" algn="l">
              <a:lnSpc>
                <a:spcPct val="90000"/>
              </a:lnSpc>
              <a:spcBef>
                <a:spcPts val="50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2pPr>
            <a:lvl3pPr lvl="2" marR="0" rtl="0" algn="l">
              <a:lnSpc>
                <a:spcPct val="90000"/>
              </a:lnSpc>
              <a:spcBef>
                <a:spcPts val="500"/>
              </a:spcBef>
              <a:spcAft>
                <a:spcPts val="0"/>
              </a:spcAft>
              <a:buClr>
                <a:schemeClr val="lt1"/>
              </a:buClr>
              <a:buSzPts val="2400"/>
              <a:buFont typeface="Arial"/>
              <a:buNone/>
              <a:defRPr b="0" i="0" sz="2400" u="none" cap="none" strike="noStrike">
                <a:solidFill>
                  <a:schemeClr val="lt1"/>
                </a:solidFill>
                <a:latin typeface="Calibri"/>
                <a:ea typeface="Calibri"/>
                <a:cs typeface="Calibri"/>
                <a:sym typeface="Calibri"/>
              </a:defRPr>
            </a:lvl3pPr>
            <a:lvl4pPr lvl="3"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lvl="4"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lvl="5"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lvl="6"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lvl="7"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lvl="8" marR="0" rtl="0" algn="l">
              <a:lnSpc>
                <a:spcPct val="90000"/>
              </a:lnSpc>
              <a:spcBef>
                <a:spcPts val="5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600"/>
              <a:buNone/>
              <a:defRPr sz="1600"/>
            </a:lvl1pPr>
            <a:lvl2pPr indent="-228600" lvl="1" marL="914400" algn="l">
              <a:lnSpc>
                <a:spcPct val="90000"/>
              </a:lnSpc>
              <a:spcBef>
                <a:spcPts val="500"/>
              </a:spcBef>
              <a:spcAft>
                <a:spcPts val="0"/>
              </a:spcAft>
              <a:buClr>
                <a:schemeClr val="lt1"/>
              </a:buClr>
              <a:buSzPts val="1400"/>
              <a:buNone/>
              <a:defRPr sz="1400"/>
            </a:lvl2pPr>
            <a:lvl3pPr indent="-228600" lvl="2" marL="1371600" algn="l">
              <a:lnSpc>
                <a:spcPct val="90000"/>
              </a:lnSpc>
              <a:spcBef>
                <a:spcPts val="500"/>
              </a:spcBef>
              <a:spcAft>
                <a:spcPts val="0"/>
              </a:spcAft>
              <a:buClr>
                <a:schemeClr val="lt1"/>
              </a:buClr>
              <a:buSzPts val="1200"/>
              <a:buNone/>
              <a:defRPr sz="1200"/>
            </a:lvl3pPr>
            <a:lvl4pPr indent="-228600" lvl="3" marL="1828800" algn="l">
              <a:lnSpc>
                <a:spcPct val="90000"/>
              </a:lnSpc>
              <a:spcBef>
                <a:spcPts val="500"/>
              </a:spcBef>
              <a:spcAft>
                <a:spcPts val="0"/>
              </a:spcAft>
              <a:buClr>
                <a:schemeClr val="lt1"/>
              </a:buClr>
              <a:buSzPts val="1000"/>
              <a:buNone/>
              <a:defRPr sz="1000"/>
            </a:lvl4pPr>
            <a:lvl5pPr indent="-228600" lvl="4" marL="2286000" algn="l">
              <a:lnSpc>
                <a:spcPct val="90000"/>
              </a:lnSpc>
              <a:spcBef>
                <a:spcPts val="500"/>
              </a:spcBef>
              <a:spcAft>
                <a:spcPts val="0"/>
              </a:spcAft>
              <a:buClr>
                <a:schemeClr val="lt1"/>
              </a:buClr>
              <a:buSzPts val="1000"/>
              <a:buNone/>
              <a:defRPr sz="1000"/>
            </a:lvl5pPr>
            <a:lvl6pPr indent="-228600" lvl="5" marL="2743200" algn="l">
              <a:lnSpc>
                <a:spcPct val="90000"/>
              </a:lnSpc>
              <a:spcBef>
                <a:spcPts val="500"/>
              </a:spcBef>
              <a:spcAft>
                <a:spcPts val="0"/>
              </a:spcAft>
              <a:buClr>
                <a:schemeClr val="lt1"/>
              </a:buClr>
              <a:buSzPts val="1000"/>
              <a:buNone/>
              <a:defRPr sz="1000"/>
            </a:lvl6pPr>
            <a:lvl7pPr indent="-228600" lvl="6" marL="3200400" algn="l">
              <a:lnSpc>
                <a:spcPct val="90000"/>
              </a:lnSpc>
              <a:spcBef>
                <a:spcPts val="500"/>
              </a:spcBef>
              <a:spcAft>
                <a:spcPts val="0"/>
              </a:spcAft>
              <a:buClr>
                <a:schemeClr val="lt1"/>
              </a:buClr>
              <a:buSzPts val="1000"/>
              <a:buNone/>
              <a:defRPr sz="1000"/>
            </a:lvl7pPr>
            <a:lvl8pPr indent="-228600" lvl="7" marL="3657600" algn="l">
              <a:lnSpc>
                <a:spcPct val="90000"/>
              </a:lnSpc>
              <a:spcBef>
                <a:spcPts val="500"/>
              </a:spcBef>
              <a:spcAft>
                <a:spcPts val="0"/>
              </a:spcAft>
              <a:buClr>
                <a:schemeClr val="lt1"/>
              </a:buClr>
              <a:buSzPts val="1000"/>
              <a:buNone/>
              <a:defRPr sz="1000"/>
            </a:lvl8pPr>
            <a:lvl9pPr indent="-228600" lvl="8" marL="4114800" algn="l">
              <a:lnSpc>
                <a:spcPct val="90000"/>
              </a:lnSpc>
              <a:spcBef>
                <a:spcPts val="500"/>
              </a:spcBef>
              <a:spcAft>
                <a:spcPts val="0"/>
              </a:spcAft>
              <a:buClr>
                <a:schemeClr val="lt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youtube.com/watch?v=fHvf7J6xuH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2.jpg"/><Relationship Id="rId4" Type="http://schemas.openxmlformats.org/officeDocument/2006/relationships/image" Target="../media/image13.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2.jpg"/><Relationship Id="rId4" Type="http://schemas.openxmlformats.org/officeDocument/2006/relationships/image" Target="../media/image1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2.jpg"/><Relationship Id="rId4" Type="http://schemas.openxmlformats.org/officeDocument/2006/relationships/image" Target="../media/image13.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2.jpg"/><Relationship Id="rId4" Type="http://schemas.openxmlformats.org/officeDocument/2006/relationships/image" Target="../media/image13.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0.png"/><Relationship Id="rId4" Type="http://schemas.openxmlformats.org/officeDocument/2006/relationships/image" Target="../media/image1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hyperlink" Target="https://drive.google.com/open?id=103K4wakR348nCIZX_nChTgeyoGMCJFOE" TargetMode="External"/><Relationship Id="rId4" Type="http://schemas.openxmlformats.org/officeDocument/2006/relationships/hyperlink" Target="https://drive.google.com/open?id=1KHvyZqfJwGerqZTwtChJi2Ewv3M9L4MS" TargetMode="External"/><Relationship Id="rId5" Type="http://schemas.openxmlformats.org/officeDocument/2006/relationships/hyperlink" Target="https://drive.google.com/open?id=164-NBVA7IrjYwJ9_cujpg8edgAvz9zou" TargetMode="External"/><Relationship Id="rId6" Type="http://schemas.openxmlformats.org/officeDocument/2006/relationships/hyperlink" Target="https://drive.google.com/open?id=1s9AYeMrqFWDCyXE1JLh8snISyjTfZRAZ" TargetMode="External"/><Relationship Id="rId7" Type="http://schemas.openxmlformats.org/officeDocument/2006/relationships/hyperlink" Target="https://drive.google.com/open?id=1mogNOMqfVDkSg07kmnLk9OaCGV4nU0In" TargetMode="External"/><Relationship Id="rId8" Type="http://schemas.openxmlformats.org/officeDocument/2006/relationships/hyperlink" Target="https://drive.google.com/open?id=1AorgTsllwGCuCGrobtYNxq96DGgbYloa"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hyperlink" Target="https://creately.com/" TargetMode="External"/><Relationship Id="rId4" Type="http://schemas.openxmlformats.org/officeDocument/2006/relationships/hyperlink" Target="https://repl.it/@BrittanyWest1/ComplexWeakTa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lt1"/>
              </a:buClr>
              <a:buSzPts val="6000"/>
              <a:buFont typeface="Calibri"/>
              <a:buNone/>
            </a:pPr>
            <a:r>
              <a:rPr lang="en-US"/>
              <a:t>OOP &amp; Inheritance</a:t>
            </a:r>
            <a:endParaRPr/>
          </a:p>
        </p:txBody>
      </p:sp>
      <p:sp>
        <p:nvSpPr>
          <p:cNvPr id="89" name="Google Shape;8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lang="en-US"/>
              <a:t>AP CSA &amp; Java 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67" name="Google Shape;167;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Given a problem, how can you create a class (or multiple classes) that are part of a solution?</a:t>
            </a:r>
            <a:endParaRPr/>
          </a:p>
          <a:p>
            <a:pPr indent="-228600" lvl="0" marL="228600" rtl="0" algn="l">
              <a:lnSpc>
                <a:spcPct val="90000"/>
              </a:lnSpc>
              <a:spcBef>
                <a:spcPts val="1000"/>
              </a:spcBef>
              <a:spcAft>
                <a:spcPts val="0"/>
              </a:spcAft>
              <a:buClr>
                <a:schemeClr val="lt1"/>
              </a:buClr>
              <a:buSzPts val="2800"/>
              <a:buChar char="•"/>
            </a:pPr>
            <a:r>
              <a:rPr lang="en-US"/>
              <a:t>When you are given a problem, try looking for the nouns to identify a class</a:t>
            </a:r>
            <a:endParaRPr/>
          </a:p>
          <a:p>
            <a:pPr indent="-50800" lvl="0" marL="228600" rtl="0" algn="l">
              <a:lnSpc>
                <a:spcPct val="90000"/>
              </a:lnSpc>
              <a:spcBef>
                <a:spcPts val="1000"/>
              </a:spcBef>
              <a:spcAft>
                <a:spcPts val="0"/>
              </a:spcAft>
              <a:buClr>
                <a:schemeClr val="lt1"/>
              </a:buClr>
              <a:buSzPts val="2800"/>
              <a:buNone/>
            </a:pPr>
            <a:r>
              <a:t/>
            </a:r>
            <a:endParaRPr/>
          </a:p>
        </p:txBody>
      </p:sp>
      <p:sp>
        <p:nvSpPr>
          <p:cNvPr id="168" name="Google Shape;168;p22"/>
          <p:cNvSpPr/>
          <p:nvPr/>
        </p:nvSpPr>
        <p:spPr>
          <a:xfrm>
            <a:off x="1815921" y="3889420"/>
            <a:ext cx="7817476" cy="2422480"/>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Calibri"/>
                <a:ea typeface="Calibri"/>
                <a:cs typeface="Calibri"/>
                <a:sym typeface="Calibri"/>
              </a:rPr>
              <a:t>You’ve been hired by your school to create a program that keeps track of “</a:t>
            </a:r>
            <a:r>
              <a:rPr b="1" lang="en-US" sz="2400">
                <a:solidFill>
                  <a:srgbClr val="563AA2"/>
                </a:solidFill>
                <a:latin typeface="Calibri"/>
                <a:ea typeface="Calibri"/>
                <a:cs typeface="Calibri"/>
                <a:sym typeface="Calibri"/>
              </a:rPr>
              <a:t>students</a:t>
            </a:r>
            <a:r>
              <a:rPr lang="en-US" sz="2400">
                <a:solidFill>
                  <a:srgbClr val="563AA2"/>
                </a:solidFill>
                <a:latin typeface="Calibri"/>
                <a:ea typeface="Calibri"/>
                <a:cs typeface="Calibri"/>
                <a:sym typeface="Calibri"/>
              </a:rPr>
              <a:t> </a:t>
            </a:r>
            <a:r>
              <a:rPr lang="en-US" sz="2400">
                <a:solidFill>
                  <a:schemeClr val="lt1"/>
                </a:solidFill>
                <a:latin typeface="Calibri"/>
                <a:ea typeface="Calibri"/>
                <a:cs typeface="Calibri"/>
                <a:sym typeface="Calibri"/>
              </a:rPr>
              <a:t>at your school and the </a:t>
            </a:r>
            <a:r>
              <a:rPr b="1" lang="en-US" sz="2400">
                <a:solidFill>
                  <a:srgbClr val="563AA2"/>
                </a:solidFill>
                <a:latin typeface="Calibri"/>
                <a:ea typeface="Calibri"/>
                <a:cs typeface="Calibri"/>
                <a:sym typeface="Calibri"/>
              </a:rPr>
              <a:t>courses</a:t>
            </a:r>
            <a:r>
              <a:rPr lang="en-US" sz="2400">
                <a:solidFill>
                  <a:srgbClr val="563AA2"/>
                </a:solidFill>
                <a:latin typeface="Calibri"/>
                <a:ea typeface="Calibri"/>
                <a:cs typeface="Calibri"/>
                <a:sym typeface="Calibri"/>
              </a:rPr>
              <a:t> </a:t>
            </a:r>
            <a:r>
              <a:rPr lang="en-US" sz="2400">
                <a:solidFill>
                  <a:schemeClr val="lt1"/>
                </a:solidFill>
                <a:latin typeface="Calibri"/>
                <a:ea typeface="Calibri"/>
                <a:cs typeface="Calibri"/>
                <a:sym typeface="Calibri"/>
              </a:rPr>
              <a:t>they are taking”. Name 2 classes that you would create in your program. Name 2 attributes (data kept in instance variables) for each class.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74" name="Google Shape;174;p23"/>
          <p:cNvSpPr/>
          <p:nvPr/>
        </p:nvSpPr>
        <p:spPr>
          <a:xfrm>
            <a:off x="838200" y="2240924"/>
            <a:ext cx="10701270" cy="369623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Say you wanted to make a computer game from a board game that you are playing. Think about what objects are in the game. For example, here is the description for Monopoly (trademark Hasbro games): “Buy, sell, dream and scheme your way to riches. Players buy, sell and trade to win. Build houses and hotels on your properties and bankrupt your opponents to win it all. Chance and Community Chest cards can change everything.” What classes would you need to create a computer version of this game? (Remember to look for the nouns). Take one of the classes you listed, and try to come up with 2 pieces of data in that class that will be the instance variables.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Summary</a:t>
            </a:r>
            <a:endParaRPr/>
          </a:p>
        </p:txBody>
      </p:sp>
      <p:sp>
        <p:nvSpPr>
          <p:cNvPr id="180" name="Google Shape;180;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7500" lnSpcReduction="20000"/>
          </a:bodyPr>
          <a:lstStyle/>
          <a:p>
            <a:pPr indent="-228600" lvl="0" marL="228600" rtl="0" algn="l">
              <a:lnSpc>
                <a:spcPct val="90000"/>
              </a:lnSpc>
              <a:spcBef>
                <a:spcPts val="0"/>
              </a:spcBef>
              <a:spcAft>
                <a:spcPts val="0"/>
              </a:spcAft>
              <a:buClr>
                <a:schemeClr val="lt1"/>
              </a:buClr>
              <a:buSzPct val="100000"/>
              <a:buChar char="•"/>
            </a:pPr>
            <a:r>
              <a:rPr lang="en-US"/>
              <a:t>Programmers use code to represent a physical object or nonphysical concept, real or imagined, by defining a class based on the attributes and/or behaviors of the object or concept.</a:t>
            </a:r>
            <a:endParaRPr/>
          </a:p>
          <a:p>
            <a:pPr indent="-228600" lvl="0" marL="228600" rtl="0" algn="l">
              <a:lnSpc>
                <a:spcPct val="90000"/>
              </a:lnSpc>
              <a:spcBef>
                <a:spcPts val="1000"/>
              </a:spcBef>
              <a:spcAft>
                <a:spcPts val="0"/>
              </a:spcAft>
              <a:buClr>
                <a:schemeClr val="lt1"/>
              </a:buClr>
              <a:buSzPct val="100000"/>
              <a:buChar char="•"/>
            </a:pPr>
            <a:r>
              <a:rPr b="1" lang="en-US"/>
              <a:t>Instance Variables</a:t>
            </a:r>
            <a:r>
              <a:rPr lang="en-US"/>
              <a:t> define the attributes or data needed for objects, and </a:t>
            </a:r>
            <a:r>
              <a:rPr b="1" lang="en-US"/>
              <a:t>methods</a:t>
            </a:r>
            <a:r>
              <a:rPr lang="en-US"/>
              <a:t> define the behaviors or functions of the object.</a:t>
            </a:r>
            <a:endParaRPr/>
          </a:p>
          <a:p>
            <a:pPr indent="-228600" lvl="0" marL="228600" rtl="0" algn="l">
              <a:lnSpc>
                <a:spcPct val="90000"/>
              </a:lnSpc>
              <a:spcBef>
                <a:spcPts val="1000"/>
              </a:spcBef>
              <a:spcAft>
                <a:spcPts val="0"/>
              </a:spcAft>
              <a:buClr>
                <a:schemeClr val="lt1"/>
              </a:buClr>
              <a:buSzPct val="100000"/>
              <a:buChar char="•"/>
            </a:pPr>
            <a:r>
              <a:rPr b="1" lang="en-US"/>
              <a:t>Data encapsulation</a:t>
            </a:r>
            <a:r>
              <a:rPr lang="en-US"/>
              <a:t> is a technique in which the implementation details of a class are kept hidden from the user. The data is kept private with access only through the public methods that can act on the data in the class.</a:t>
            </a:r>
            <a:endParaRPr/>
          </a:p>
          <a:p>
            <a:pPr indent="-228600" lvl="0" marL="228600" rtl="0" algn="l">
              <a:lnSpc>
                <a:spcPct val="90000"/>
              </a:lnSpc>
              <a:spcBef>
                <a:spcPts val="1000"/>
              </a:spcBef>
              <a:spcAft>
                <a:spcPts val="0"/>
              </a:spcAft>
              <a:buClr>
                <a:schemeClr val="lt1"/>
              </a:buClr>
              <a:buSzPct val="100000"/>
              <a:buChar char="•"/>
            </a:pPr>
            <a:r>
              <a:rPr lang="en-US"/>
              <a:t>The keywords </a:t>
            </a:r>
            <a:r>
              <a:rPr b="1" lang="en-US"/>
              <a:t>public</a:t>
            </a:r>
            <a:r>
              <a:rPr lang="en-US"/>
              <a:t> and </a:t>
            </a:r>
            <a:r>
              <a:rPr b="1" lang="en-US"/>
              <a:t>private</a:t>
            </a:r>
            <a:r>
              <a:rPr lang="en-US"/>
              <a:t> affect the access of classes, data, constructors, and methods.</a:t>
            </a:r>
            <a:endParaRPr/>
          </a:p>
          <a:p>
            <a:pPr indent="-228600" lvl="0" marL="228600" rtl="0" algn="l">
              <a:lnSpc>
                <a:spcPct val="90000"/>
              </a:lnSpc>
              <a:spcBef>
                <a:spcPts val="1000"/>
              </a:spcBef>
              <a:spcAft>
                <a:spcPts val="0"/>
              </a:spcAft>
              <a:buClr>
                <a:schemeClr val="lt1"/>
              </a:buClr>
              <a:buSzPct val="100000"/>
              <a:buChar char="•"/>
            </a:pPr>
            <a:r>
              <a:rPr lang="en-US"/>
              <a:t>The keyword private restricts access to the declaring class, while the keyword public allows access from classes outside the declaring class.</a:t>
            </a:r>
            <a:endParaRPr/>
          </a:p>
          <a:p>
            <a:pPr indent="-228600" lvl="0" marL="228600" rtl="0" algn="l">
              <a:lnSpc>
                <a:spcPct val="90000"/>
              </a:lnSpc>
              <a:spcBef>
                <a:spcPts val="1000"/>
              </a:spcBef>
              <a:spcAft>
                <a:spcPts val="0"/>
              </a:spcAft>
              <a:buClr>
                <a:schemeClr val="lt1"/>
              </a:buClr>
              <a:buSzPct val="100000"/>
              <a:buChar char="•"/>
            </a:pPr>
            <a:r>
              <a:rPr lang="en-US"/>
              <a:t>Instance variables are encapsulated by using the </a:t>
            </a:r>
            <a:r>
              <a:rPr b="1" lang="en-US"/>
              <a:t>private access modifier</a:t>
            </a:r>
            <a:r>
              <a:rPr lang="en-US"/>
              <a:t>.</a:t>
            </a:r>
            <a:endParaRPr/>
          </a:p>
          <a:p>
            <a:pPr indent="-228600" lvl="0" marL="228600" rtl="0" algn="l">
              <a:lnSpc>
                <a:spcPct val="90000"/>
              </a:lnSpc>
              <a:spcBef>
                <a:spcPts val="1000"/>
              </a:spcBef>
              <a:spcAft>
                <a:spcPts val="0"/>
              </a:spcAft>
              <a:buClr>
                <a:schemeClr val="lt1"/>
              </a:buClr>
              <a:buSzPct val="100000"/>
              <a:buChar char="•"/>
            </a:pPr>
            <a:r>
              <a:rPr lang="en-US"/>
              <a:t>Methods can be public or private, but they are usually public.</a:t>
            </a:r>
            <a:endParaRPr/>
          </a:p>
          <a:p>
            <a:pPr indent="0" lvl="0" marL="0" rtl="0" algn="l">
              <a:lnSpc>
                <a:spcPct val="90000"/>
              </a:lnSpc>
              <a:spcBef>
                <a:spcPts val="1000"/>
              </a:spcBef>
              <a:spcAft>
                <a:spcPts val="0"/>
              </a:spcAft>
              <a:buClr>
                <a:schemeClr val="lt1"/>
              </a:buClr>
              <a:buSzPct val="1000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UML Diagram</a:t>
            </a:r>
            <a:endParaRPr/>
          </a:p>
        </p:txBody>
      </p:sp>
      <p:sp>
        <p:nvSpPr>
          <p:cNvPr id="186" name="Google Shape;186;p25"/>
          <p:cNvSpPr txBox="1"/>
          <p:nvPr>
            <p:ph idx="1" type="body"/>
          </p:nvPr>
        </p:nvSpPr>
        <p:spPr>
          <a:xfrm>
            <a:off x="8032652" y="1825625"/>
            <a:ext cx="3321148"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lt1"/>
              </a:buClr>
              <a:buSzPct val="100000"/>
              <a:buNone/>
            </a:pPr>
            <a:r>
              <a:rPr lang="en-US"/>
              <a:t>UML diagram:</a:t>
            </a:r>
            <a:endParaRPr/>
          </a:p>
          <a:p>
            <a:pPr indent="-228600" lvl="0" marL="228600" rtl="0" algn="l">
              <a:lnSpc>
                <a:spcPct val="90000"/>
              </a:lnSpc>
              <a:spcBef>
                <a:spcPts val="1000"/>
              </a:spcBef>
              <a:spcAft>
                <a:spcPts val="0"/>
              </a:spcAft>
              <a:buClr>
                <a:schemeClr val="lt1"/>
              </a:buClr>
              <a:buSzPct val="100000"/>
              <a:buChar char="•"/>
            </a:pPr>
            <a:r>
              <a:rPr lang="en-US"/>
              <a:t>used to show a class without showing implementation</a:t>
            </a:r>
            <a:endParaRPr/>
          </a:p>
          <a:p>
            <a:pPr indent="-228600" lvl="0" marL="228600" rtl="0" algn="l">
              <a:lnSpc>
                <a:spcPct val="90000"/>
              </a:lnSpc>
              <a:spcBef>
                <a:spcPts val="1000"/>
              </a:spcBef>
              <a:spcAft>
                <a:spcPts val="0"/>
              </a:spcAft>
              <a:buClr>
                <a:schemeClr val="lt1"/>
              </a:buClr>
              <a:buSzPct val="100000"/>
              <a:buChar char="•"/>
            </a:pPr>
            <a:r>
              <a:rPr lang="en-US"/>
              <a:t>(-) mean private variable/method</a:t>
            </a:r>
            <a:endParaRPr/>
          </a:p>
          <a:p>
            <a:pPr indent="-228600" lvl="0" marL="228600" rtl="0" algn="l">
              <a:lnSpc>
                <a:spcPct val="90000"/>
              </a:lnSpc>
              <a:spcBef>
                <a:spcPts val="1000"/>
              </a:spcBef>
              <a:spcAft>
                <a:spcPts val="0"/>
              </a:spcAft>
              <a:buClr>
                <a:schemeClr val="lt1"/>
              </a:buClr>
              <a:buSzPct val="100000"/>
              <a:buChar char="•"/>
            </a:pPr>
            <a:r>
              <a:rPr lang="en-US"/>
              <a:t>(+) mean public variable/method</a:t>
            </a:r>
            <a:endParaRPr/>
          </a:p>
          <a:p>
            <a:pPr indent="-228600" lvl="0" marL="228600" rtl="0" algn="l">
              <a:lnSpc>
                <a:spcPct val="90000"/>
              </a:lnSpc>
              <a:spcBef>
                <a:spcPts val="1000"/>
              </a:spcBef>
              <a:spcAft>
                <a:spcPts val="0"/>
              </a:spcAft>
              <a:buClr>
                <a:schemeClr val="lt1"/>
              </a:buClr>
              <a:buSzPct val="100000"/>
              <a:buChar char="•"/>
            </a:pPr>
            <a:r>
              <a:rPr lang="en-US"/>
              <a:t>parameters &amp; variables are written in the form: </a:t>
            </a:r>
            <a:r>
              <a:rPr lang="en-US">
                <a:solidFill>
                  <a:srgbClr val="00B0F0"/>
                </a:solidFill>
              </a:rPr>
              <a:t>variable name: data type </a:t>
            </a:r>
            <a:endParaRPr/>
          </a:p>
          <a:p>
            <a:pPr indent="0" lvl="0" marL="0" rtl="0" algn="l">
              <a:lnSpc>
                <a:spcPct val="90000"/>
              </a:lnSpc>
              <a:spcBef>
                <a:spcPts val="1000"/>
              </a:spcBef>
              <a:spcAft>
                <a:spcPts val="0"/>
              </a:spcAft>
              <a:buClr>
                <a:schemeClr val="lt1"/>
              </a:buClr>
              <a:buSzPct val="100000"/>
              <a:buNone/>
            </a:pPr>
            <a:r>
              <a:t/>
            </a:r>
            <a:endParaRPr/>
          </a:p>
        </p:txBody>
      </p:sp>
      <p:pic>
        <p:nvPicPr>
          <p:cNvPr id="187" name="Google Shape;187;p25"/>
          <p:cNvPicPr preferRelativeResize="0"/>
          <p:nvPr/>
        </p:nvPicPr>
        <p:blipFill rotWithShape="1">
          <a:blip r:embed="rId3">
            <a:alphaModFix/>
          </a:blip>
          <a:srcRect b="0" l="0" r="0" t="0"/>
          <a:stretch/>
        </p:blipFill>
        <p:spPr>
          <a:xfrm>
            <a:off x="277763" y="1942001"/>
            <a:ext cx="7527320" cy="393829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193" name="Google Shape;193;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what contexts have you heard the word </a:t>
            </a:r>
            <a:r>
              <a:rPr i="1" lang="en-US"/>
              <a:t>inheritance</a:t>
            </a:r>
            <a:r>
              <a:rPr lang="en-US"/>
              <a:t> before?</a:t>
            </a:r>
            <a:endParaRPr/>
          </a:p>
        </p:txBody>
      </p:sp>
      <p:pic>
        <p:nvPicPr>
          <p:cNvPr descr="Inherited Traits Family Tree Worksheet – Family Locket" id="194" name="Google Shape;194;p26"/>
          <p:cNvPicPr preferRelativeResize="0"/>
          <p:nvPr/>
        </p:nvPicPr>
        <p:blipFill rotWithShape="1">
          <a:blip r:embed="rId3">
            <a:alphaModFix/>
          </a:blip>
          <a:srcRect b="0" l="0" r="0" t="0"/>
          <a:stretch/>
        </p:blipFill>
        <p:spPr>
          <a:xfrm>
            <a:off x="1062682" y="3772098"/>
            <a:ext cx="3591698" cy="2709904"/>
          </a:xfrm>
          <a:prstGeom prst="rect">
            <a:avLst/>
          </a:prstGeom>
          <a:noFill/>
          <a:ln>
            <a:noFill/>
          </a:ln>
        </p:spPr>
      </p:pic>
      <p:pic>
        <p:nvPicPr>
          <p:cNvPr descr="Retirement Planning | Parkhouse Financial / Portfolio Strategies Corporation" id="195" name="Google Shape;195;p26"/>
          <p:cNvPicPr preferRelativeResize="0"/>
          <p:nvPr/>
        </p:nvPicPr>
        <p:blipFill rotWithShape="1">
          <a:blip r:embed="rId4">
            <a:alphaModFix/>
          </a:blip>
          <a:srcRect b="0" l="0" r="0" t="0"/>
          <a:stretch/>
        </p:blipFill>
        <p:spPr>
          <a:xfrm>
            <a:off x="6309240" y="3772098"/>
            <a:ext cx="4762500" cy="28289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7"/>
          <p:cNvSpPr txBox="1"/>
          <p:nvPr/>
        </p:nvSpPr>
        <p:spPr>
          <a:xfrm>
            <a:off x="7290484" y="3471394"/>
            <a:ext cx="13510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a:t>
            </a:r>
            <a:endParaRPr sz="1800">
              <a:solidFill>
                <a:schemeClr val="lt1"/>
              </a:solidFill>
              <a:latin typeface="Calibri"/>
              <a:ea typeface="Calibri"/>
              <a:cs typeface="Calibri"/>
              <a:sym typeface="Calibri"/>
            </a:endParaRPr>
          </a:p>
        </p:txBody>
      </p:sp>
      <p:sp>
        <p:nvSpPr>
          <p:cNvPr id="201" name="Google Shape;201;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202" name="Google Shape;202;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Java (and OOP generally):</a:t>
            </a:r>
            <a:endParaRPr/>
          </a:p>
          <a:p>
            <a:pPr indent="-228600" lvl="1" marL="685800" rtl="0" algn="l">
              <a:lnSpc>
                <a:spcPct val="90000"/>
              </a:lnSpc>
              <a:spcBef>
                <a:spcPts val="500"/>
              </a:spcBef>
              <a:spcAft>
                <a:spcPts val="0"/>
              </a:spcAft>
              <a:buClr>
                <a:schemeClr val="lt1"/>
              </a:buClr>
              <a:buSzPts val="2400"/>
              <a:buChar char="•"/>
            </a:pPr>
            <a:r>
              <a:rPr lang="en-US"/>
              <a:t>Classes can inherit </a:t>
            </a:r>
            <a:r>
              <a:rPr b="1" lang="en-US">
                <a:solidFill>
                  <a:schemeClr val="accent1"/>
                </a:solidFill>
              </a:rPr>
              <a:t>attributes</a:t>
            </a:r>
            <a:r>
              <a:rPr lang="en-US">
                <a:solidFill>
                  <a:schemeClr val="accent1"/>
                </a:solidFill>
              </a:rPr>
              <a:t> (instance variables)</a:t>
            </a:r>
            <a:r>
              <a:rPr lang="en-US"/>
              <a:t> and </a:t>
            </a:r>
            <a:r>
              <a:rPr b="1" lang="en-US">
                <a:solidFill>
                  <a:schemeClr val="accent4"/>
                </a:solidFill>
              </a:rPr>
              <a:t>behaviors</a:t>
            </a:r>
            <a:r>
              <a:rPr lang="en-US">
                <a:solidFill>
                  <a:schemeClr val="accent4"/>
                </a:solidFill>
              </a:rPr>
              <a:t> (methods) </a:t>
            </a:r>
            <a:r>
              <a:rPr lang="en-US"/>
              <a:t>from another class</a:t>
            </a:r>
            <a:endParaRPr/>
          </a:p>
        </p:txBody>
      </p:sp>
      <p:pic>
        <p:nvPicPr>
          <p:cNvPr id="203" name="Google Shape;203;p27"/>
          <p:cNvPicPr preferRelativeResize="0"/>
          <p:nvPr/>
        </p:nvPicPr>
        <p:blipFill rotWithShape="1">
          <a:blip r:embed="rId3">
            <a:alphaModFix/>
          </a:blip>
          <a:srcRect b="0" l="11859" r="0" t="0"/>
          <a:stretch/>
        </p:blipFill>
        <p:spPr>
          <a:xfrm>
            <a:off x="6293707" y="3825803"/>
            <a:ext cx="3344561" cy="2842725"/>
          </a:xfrm>
          <a:prstGeom prst="rect">
            <a:avLst/>
          </a:prstGeom>
          <a:noFill/>
          <a:ln>
            <a:noFill/>
          </a:ln>
        </p:spPr>
      </p:pic>
      <p:sp>
        <p:nvSpPr>
          <p:cNvPr id="204" name="Google Shape;204;p27"/>
          <p:cNvSpPr txBox="1"/>
          <p:nvPr/>
        </p:nvSpPr>
        <p:spPr>
          <a:xfrm>
            <a:off x="8453045" y="3463933"/>
            <a:ext cx="13510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a:t>
            </a:r>
            <a:endParaRPr sz="1800">
              <a:solidFill>
                <a:schemeClr val="lt1"/>
              </a:solidFill>
              <a:latin typeface="Calibri"/>
              <a:ea typeface="Calibri"/>
              <a:cs typeface="Calibri"/>
              <a:sym typeface="Calibri"/>
            </a:endParaRPr>
          </a:p>
        </p:txBody>
      </p:sp>
      <p:cxnSp>
        <p:nvCxnSpPr>
          <p:cNvPr id="205" name="Google Shape;205;p27"/>
          <p:cNvCxnSpPr/>
          <p:nvPr/>
        </p:nvCxnSpPr>
        <p:spPr>
          <a:xfrm>
            <a:off x="7965986" y="3617878"/>
            <a:ext cx="487059" cy="31081"/>
          </a:xfrm>
          <a:prstGeom prst="straightConnector1">
            <a:avLst/>
          </a:prstGeom>
          <a:noFill/>
          <a:ln cap="flat" cmpd="sng" w="9525">
            <a:solidFill>
              <a:schemeClr val="accent1"/>
            </a:solidFill>
            <a:prstDash val="solid"/>
            <a:miter lim="800000"/>
            <a:headEnd len="sm" w="sm" type="none"/>
            <a:tailEnd len="med" w="med" type="triangle"/>
          </a:ln>
        </p:spPr>
      </p:cxnSp>
      <p:sp>
        <p:nvSpPr>
          <p:cNvPr id="206" name="Google Shape;206;p27"/>
          <p:cNvSpPr txBox="1"/>
          <p:nvPr/>
        </p:nvSpPr>
        <p:spPr>
          <a:xfrm>
            <a:off x="576649" y="3541344"/>
            <a:ext cx="294914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some </a:t>
            </a:r>
            <a:r>
              <a:rPr lang="en-US" sz="1800">
                <a:solidFill>
                  <a:schemeClr val="accent1"/>
                </a:solidFill>
                <a:latin typeface="Calibri"/>
                <a:ea typeface="Calibri"/>
                <a:cs typeface="Calibri"/>
                <a:sym typeface="Calibri"/>
              </a:rPr>
              <a:t>attributes</a:t>
            </a:r>
            <a:r>
              <a:rPr lang="en-US" sz="1800">
                <a:solidFill>
                  <a:schemeClr val="lt1"/>
                </a:solidFill>
                <a:latin typeface="Calibri"/>
                <a:ea typeface="Calibri"/>
                <a:cs typeface="Calibri"/>
                <a:sym typeface="Calibri"/>
              </a:rPr>
              <a:t> I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blonde hair</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pale skin</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nose shape</a:t>
            </a:r>
            <a:endParaRPr/>
          </a:p>
        </p:txBody>
      </p:sp>
      <p:sp>
        <p:nvSpPr>
          <p:cNvPr id="207" name="Google Shape;207;p27"/>
          <p:cNvSpPr txBox="1"/>
          <p:nvPr/>
        </p:nvSpPr>
        <p:spPr>
          <a:xfrm>
            <a:off x="576649" y="5020953"/>
            <a:ext cx="2949146"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some </a:t>
            </a:r>
            <a:r>
              <a:rPr lang="en-US" sz="1800">
                <a:solidFill>
                  <a:srgbClr val="563AA2"/>
                </a:solidFill>
                <a:latin typeface="Calibri"/>
                <a:ea typeface="Calibri"/>
                <a:cs typeface="Calibri"/>
                <a:sym typeface="Calibri"/>
              </a:rPr>
              <a:t>behaviors</a:t>
            </a:r>
            <a:r>
              <a:rPr lang="en-US" sz="1800">
                <a:solidFill>
                  <a:schemeClr val="lt1"/>
                </a:solidFill>
                <a:latin typeface="Calibri"/>
                <a:ea typeface="Calibri"/>
                <a:cs typeface="Calibri"/>
                <a:sym typeface="Calibri"/>
              </a:rPr>
              <a:t> I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cooking/baking</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if you ask me a question I will go on FOREVER</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touching all the produce at the grocery store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a:t>
            </a:r>
            <a:endParaRPr/>
          </a:p>
        </p:txBody>
      </p:sp>
      <p:sp>
        <p:nvSpPr>
          <p:cNvPr id="213" name="Google Shape;213;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In Java (and OOP generally):</a:t>
            </a:r>
            <a:endParaRPr/>
          </a:p>
          <a:p>
            <a:pPr indent="-228600" lvl="1" marL="685800" rtl="0" algn="l">
              <a:lnSpc>
                <a:spcPct val="90000"/>
              </a:lnSpc>
              <a:spcBef>
                <a:spcPts val="500"/>
              </a:spcBef>
              <a:spcAft>
                <a:spcPts val="0"/>
              </a:spcAft>
              <a:buClr>
                <a:schemeClr val="lt1"/>
              </a:buClr>
              <a:buSzPts val="2400"/>
              <a:buChar char="•"/>
            </a:pPr>
            <a:r>
              <a:rPr lang="en-US"/>
              <a:t>Classes can inherit </a:t>
            </a:r>
            <a:r>
              <a:rPr b="1" lang="en-US">
                <a:solidFill>
                  <a:schemeClr val="accent1"/>
                </a:solidFill>
              </a:rPr>
              <a:t>attributes</a:t>
            </a:r>
            <a:r>
              <a:rPr lang="en-US">
                <a:solidFill>
                  <a:schemeClr val="accent1"/>
                </a:solidFill>
              </a:rPr>
              <a:t> (instance variables)</a:t>
            </a:r>
            <a:r>
              <a:rPr lang="en-US"/>
              <a:t> and </a:t>
            </a:r>
            <a:r>
              <a:rPr b="1" lang="en-US">
                <a:solidFill>
                  <a:schemeClr val="accent4"/>
                </a:solidFill>
              </a:rPr>
              <a:t>behaviors</a:t>
            </a:r>
            <a:r>
              <a:rPr lang="en-US">
                <a:solidFill>
                  <a:schemeClr val="accent4"/>
                </a:solidFill>
              </a:rPr>
              <a:t> (methods) </a:t>
            </a:r>
            <a:r>
              <a:rPr lang="en-US"/>
              <a:t>from another class</a:t>
            </a:r>
            <a:endParaRPr/>
          </a:p>
        </p:txBody>
      </p:sp>
      <p:sp>
        <p:nvSpPr>
          <p:cNvPr id="214" name="Google Shape;214;p28"/>
          <p:cNvSpPr txBox="1"/>
          <p:nvPr/>
        </p:nvSpPr>
        <p:spPr>
          <a:xfrm>
            <a:off x="576649" y="3541344"/>
            <a:ext cx="294914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accent1"/>
                </a:solidFill>
                <a:latin typeface="Calibri"/>
                <a:ea typeface="Calibri"/>
                <a:cs typeface="Calibri"/>
                <a:sym typeface="Calibri"/>
              </a:rPr>
              <a:t>attributes</a:t>
            </a:r>
            <a:r>
              <a:rPr lang="en-US" sz="1800">
                <a:solidFill>
                  <a:schemeClr val="lt1"/>
                </a:solidFill>
                <a:latin typeface="Calibri"/>
                <a:ea typeface="Calibri"/>
                <a:cs typeface="Calibri"/>
                <a:sym typeface="Calibri"/>
              </a:rPr>
              <a:t>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make</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model</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year</a:t>
            </a:r>
            <a:endParaRPr/>
          </a:p>
        </p:txBody>
      </p:sp>
      <p:sp>
        <p:nvSpPr>
          <p:cNvPr id="215" name="Google Shape;215;p28"/>
          <p:cNvSpPr txBox="1"/>
          <p:nvPr/>
        </p:nvSpPr>
        <p:spPr>
          <a:xfrm>
            <a:off x="576649" y="5020953"/>
            <a:ext cx="2949146"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563AA2"/>
                </a:solidFill>
                <a:latin typeface="Calibri"/>
                <a:ea typeface="Calibri"/>
                <a:cs typeface="Calibri"/>
                <a:sym typeface="Calibri"/>
              </a:rPr>
              <a:t>behaviors</a:t>
            </a:r>
            <a:r>
              <a:rPr lang="en-US" sz="1800">
                <a:solidFill>
                  <a:schemeClr val="lt1"/>
                </a:solidFill>
                <a:latin typeface="Calibri"/>
                <a:ea typeface="Calibri"/>
                <a:cs typeface="Calibri"/>
                <a:sym typeface="Calibri"/>
              </a:rPr>
              <a:t> inherited: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forward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backward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turnLeft</a:t>
            </a:r>
            <a:endParaRPr sz="1800">
              <a:solidFill>
                <a:schemeClr val="lt1"/>
              </a:solidFill>
              <a:latin typeface="Calibri"/>
              <a:ea typeface="Calibri"/>
              <a:cs typeface="Calibri"/>
              <a:sym typeface="Calibri"/>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turnRight</a:t>
            </a:r>
            <a:endParaRPr sz="1800">
              <a:solidFill>
                <a:schemeClr val="lt1"/>
              </a:solidFill>
              <a:latin typeface="Calibri"/>
              <a:ea typeface="Calibri"/>
              <a:cs typeface="Calibri"/>
              <a:sym typeface="Calibri"/>
            </a:endParaRPr>
          </a:p>
        </p:txBody>
      </p:sp>
      <p:pic>
        <p:nvPicPr>
          <p:cNvPr descr="../_images/vehicle.png" id="216" name="Google Shape;216;p28"/>
          <p:cNvPicPr preferRelativeResize="0"/>
          <p:nvPr/>
        </p:nvPicPr>
        <p:blipFill rotWithShape="1">
          <a:blip r:embed="rId3">
            <a:alphaModFix/>
          </a:blip>
          <a:srcRect b="0" l="0" r="0" t="0"/>
          <a:stretch/>
        </p:blipFill>
        <p:spPr>
          <a:xfrm>
            <a:off x="5395784" y="3091263"/>
            <a:ext cx="4950940" cy="3220637"/>
          </a:xfrm>
          <a:prstGeom prst="rect">
            <a:avLst/>
          </a:prstGeom>
          <a:noFill/>
          <a:ln>
            <a:noFill/>
          </a:ln>
        </p:spPr>
      </p:pic>
      <p:sp>
        <p:nvSpPr>
          <p:cNvPr id="217" name="Google Shape;217;p28"/>
          <p:cNvSpPr txBox="1"/>
          <p:nvPr/>
        </p:nvSpPr>
        <p:spPr>
          <a:xfrm>
            <a:off x="5593492" y="3541344"/>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 class</a:t>
            </a:r>
            <a:endParaRPr sz="1800">
              <a:solidFill>
                <a:schemeClr val="lt1"/>
              </a:solidFill>
              <a:latin typeface="Calibri"/>
              <a:ea typeface="Calibri"/>
              <a:cs typeface="Calibri"/>
              <a:sym typeface="Calibri"/>
            </a:endParaRPr>
          </a:p>
        </p:txBody>
      </p:sp>
      <p:sp>
        <p:nvSpPr>
          <p:cNvPr id="218" name="Google Shape;218;p28"/>
          <p:cNvSpPr txBox="1"/>
          <p:nvPr/>
        </p:nvSpPr>
        <p:spPr>
          <a:xfrm>
            <a:off x="4988011" y="5875100"/>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 classes</a:t>
            </a:r>
            <a:endParaRPr sz="1800">
              <a:solidFill>
                <a:schemeClr val="lt1"/>
              </a:solidFill>
              <a:latin typeface="Calibri"/>
              <a:ea typeface="Calibri"/>
              <a:cs typeface="Calibri"/>
              <a:sym typeface="Calibri"/>
            </a:endParaRPr>
          </a:p>
        </p:txBody>
      </p:sp>
      <p:cxnSp>
        <p:nvCxnSpPr>
          <p:cNvPr id="219" name="Google Shape;219;p28"/>
          <p:cNvCxnSpPr/>
          <p:nvPr/>
        </p:nvCxnSpPr>
        <p:spPr>
          <a:xfrm rot="10800000">
            <a:off x="8295869" y="5189838"/>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20" name="Google Shape;220;p28"/>
          <p:cNvCxnSpPr/>
          <p:nvPr/>
        </p:nvCxnSpPr>
        <p:spPr>
          <a:xfrm>
            <a:off x="7274011" y="5577016"/>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21" name="Google Shape;221;p28"/>
          <p:cNvCxnSpPr/>
          <p:nvPr/>
        </p:nvCxnSpPr>
        <p:spPr>
          <a:xfrm flipH="1">
            <a:off x="7175157" y="5577016"/>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22" name="Google Shape;222;p28"/>
          <p:cNvCxnSpPr/>
          <p:nvPr/>
        </p:nvCxnSpPr>
        <p:spPr>
          <a:xfrm>
            <a:off x="9366422" y="5577016"/>
            <a:ext cx="98854" cy="230660"/>
          </a:xfrm>
          <a:prstGeom prst="straightConnector1">
            <a:avLst/>
          </a:prstGeom>
          <a:noFill/>
          <a:ln cap="flat" cmpd="sng" w="9525">
            <a:solidFill>
              <a:schemeClr val="accent1"/>
            </a:solidFill>
            <a:prstDash val="solid"/>
            <a:miter lim="800000"/>
            <a:headEnd len="sm" w="sm" type="none"/>
            <a:tailEnd len="sm" w="sm" type="none"/>
          </a:ln>
        </p:spPr>
      </p:cxnSp>
      <p:sp>
        <p:nvSpPr>
          <p:cNvPr id="223" name="Google Shape;223;p28"/>
          <p:cNvSpPr txBox="1"/>
          <p:nvPr/>
        </p:nvSpPr>
        <p:spPr>
          <a:xfrm>
            <a:off x="10366289" y="3509227"/>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SUPERCLASS</a:t>
            </a:r>
            <a:endParaRPr sz="1800">
              <a:solidFill>
                <a:srgbClr val="963620"/>
              </a:solidFill>
              <a:latin typeface="Calibri"/>
              <a:ea typeface="Calibri"/>
              <a:cs typeface="Calibri"/>
              <a:sym typeface="Calibri"/>
            </a:endParaRPr>
          </a:p>
        </p:txBody>
      </p:sp>
      <p:sp>
        <p:nvSpPr>
          <p:cNvPr id="224" name="Google Shape;224;p28"/>
          <p:cNvSpPr txBox="1"/>
          <p:nvPr/>
        </p:nvSpPr>
        <p:spPr>
          <a:xfrm>
            <a:off x="10608275" y="5783624"/>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SUBCLASSES</a:t>
            </a:r>
            <a:endParaRPr sz="1800">
              <a:solidFill>
                <a:srgbClr val="96362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Subclass extends Superclass</a:t>
            </a:r>
            <a:endParaRPr/>
          </a:p>
        </p:txBody>
      </p:sp>
      <p:sp>
        <p:nvSpPr>
          <p:cNvPr id="230" name="Google Shape;230;p29"/>
          <p:cNvSpPr txBox="1"/>
          <p:nvPr>
            <p:ph idx="1" type="body"/>
          </p:nvPr>
        </p:nvSpPr>
        <p:spPr>
          <a:xfrm>
            <a:off x="3303373" y="1630793"/>
            <a:ext cx="6351373" cy="131011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000"/>
              <a:buNone/>
            </a:pPr>
            <a:r>
              <a:rPr b="1" lang="en-US" sz="2000">
                <a:latin typeface="Courier New"/>
                <a:ea typeface="Courier New"/>
                <a:cs typeface="Courier New"/>
                <a:sym typeface="Courier New"/>
              </a:rPr>
              <a:t>public class Car </a:t>
            </a:r>
            <a:r>
              <a:rPr b="1" lang="en-US" sz="2000">
                <a:solidFill>
                  <a:srgbClr val="963620"/>
                </a:solidFill>
                <a:latin typeface="Courier New"/>
                <a:ea typeface="Courier New"/>
                <a:cs typeface="Courier New"/>
                <a:sym typeface="Courier New"/>
              </a:rPr>
              <a:t>extends</a:t>
            </a:r>
            <a:r>
              <a:rPr b="1" lang="en-US" sz="2000">
                <a:latin typeface="Courier New"/>
                <a:ea typeface="Courier New"/>
                <a:cs typeface="Courier New"/>
                <a:sym typeface="Courier New"/>
              </a:rPr>
              <a:t> Vehicle</a:t>
            </a:r>
            <a:endParaRPr/>
          </a:p>
          <a:p>
            <a:pPr indent="0" lvl="0" marL="0" rtl="0" algn="l">
              <a:lnSpc>
                <a:spcPct val="90000"/>
              </a:lnSpc>
              <a:spcBef>
                <a:spcPts val="1000"/>
              </a:spcBef>
              <a:spcAft>
                <a:spcPts val="0"/>
              </a:spcAft>
              <a:buClr>
                <a:schemeClr val="lt1"/>
              </a:buClr>
              <a:buSzPts val="2000"/>
              <a:buNone/>
            </a:pPr>
            <a:r>
              <a:t/>
            </a:r>
            <a:endParaRPr b="1" sz="2000">
              <a:latin typeface="Courier New"/>
              <a:ea typeface="Courier New"/>
              <a:cs typeface="Courier New"/>
              <a:sym typeface="Courier New"/>
            </a:endParaRPr>
          </a:p>
          <a:p>
            <a:pPr indent="0" lvl="0" marL="0" rtl="0" algn="l">
              <a:lnSpc>
                <a:spcPct val="90000"/>
              </a:lnSpc>
              <a:spcBef>
                <a:spcPts val="1000"/>
              </a:spcBef>
              <a:spcAft>
                <a:spcPts val="0"/>
              </a:spcAft>
              <a:buClr>
                <a:schemeClr val="lt1"/>
              </a:buClr>
              <a:buSzPts val="2000"/>
              <a:buNone/>
            </a:pPr>
            <a:r>
              <a:rPr b="1" lang="en-US" sz="2000">
                <a:latin typeface="Courier New"/>
                <a:ea typeface="Courier New"/>
                <a:cs typeface="Courier New"/>
                <a:sym typeface="Courier New"/>
              </a:rPr>
              <a:t>public class Motorcycle </a:t>
            </a:r>
            <a:r>
              <a:rPr b="1" lang="en-US" sz="2000">
                <a:solidFill>
                  <a:srgbClr val="963620"/>
                </a:solidFill>
                <a:latin typeface="Courier New"/>
                <a:ea typeface="Courier New"/>
                <a:cs typeface="Courier New"/>
                <a:sym typeface="Courier New"/>
              </a:rPr>
              <a:t>extends</a:t>
            </a:r>
            <a:r>
              <a:rPr b="1" lang="en-US" sz="2000">
                <a:latin typeface="Courier New"/>
                <a:ea typeface="Courier New"/>
                <a:cs typeface="Courier New"/>
                <a:sym typeface="Courier New"/>
              </a:rPr>
              <a:t> Vehicle</a:t>
            </a:r>
            <a:endParaRPr b="1" sz="2000">
              <a:latin typeface="Courier New"/>
              <a:ea typeface="Courier New"/>
              <a:cs typeface="Courier New"/>
              <a:sym typeface="Courier New"/>
            </a:endParaRPr>
          </a:p>
        </p:txBody>
      </p:sp>
      <p:sp>
        <p:nvSpPr>
          <p:cNvPr id="231" name="Google Shape;231;p29"/>
          <p:cNvSpPr txBox="1"/>
          <p:nvPr/>
        </p:nvSpPr>
        <p:spPr>
          <a:xfrm>
            <a:off x="3649362" y="3714342"/>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parent class</a:t>
            </a:r>
            <a:endParaRPr sz="1800">
              <a:solidFill>
                <a:schemeClr val="lt1"/>
              </a:solidFill>
              <a:latin typeface="Calibri"/>
              <a:ea typeface="Calibri"/>
              <a:cs typeface="Calibri"/>
              <a:sym typeface="Calibri"/>
            </a:endParaRPr>
          </a:p>
        </p:txBody>
      </p:sp>
      <p:sp>
        <p:nvSpPr>
          <p:cNvPr id="232" name="Google Shape;232;p29"/>
          <p:cNvSpPr txBox="1"/>
          <p:nvPr/>
        </p:nvSpPr>
        <p:spPr>
          <a:xfrm>
            <a:off x="3043881" y="6048098"/>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child classes</a:t>
            </a:r>
            <a:endParaRPr sz="1800">
              <a:solidFill>
                <a:schemeClr val="lt1"/>
              </a:solidFill>
              <a:latin typeface="Calibri"/>
              <a:ea typeface="Calibri"/>
              <a:cs typeface="Calibri"/>
              <a:sym typeface="Calibri"/>
            </a:endParaRPr>
          </a:p>
        </p:txBody>
      </p:sp>
      <p:grpSp>
        <p:nvGrpSpPr>
          <p:cNvPr id="233" name="Google Shape;233;p29"/>
          <p:cNvGrpSpPr/>
          <p:nvPr/>
        </p:nvGrpSpPr>
        <p:grpSpPr>
          <a:xfrm>
            <a:off x="3451654" y="3264261"/>
            <a:ext cx="4950940" cy="3220637"/>
            <a:chOff x="3451654" y="3264261"/>
            <a:chExt cx="4950940" cy="3220637"/>
          </a:xfrm>
        </p:grpSpPr>
        <p:pic>
          <p:nvPicPr>
            <p:cNvPr descr="../_images/vehicle.png" id="234" name="Google Shape;234;p29"/>
            <p:cNvPicPr preferRelativeResize="0"/>
            <p:nvPr/>
          </p:nvPicPr>
          <p:blipFill rotWithShape="1">
            <a:blip r:embed="rId3">
              <a:alphaModFix/>
            </a:blip>
            <a:srcRect b="0" l="0" r="0" t="0"/>
            <a:stretch/>
          </p:blipFill>
          <p:spPr>
            <a:xfrm>
              <a:off x="3451654" y="3264261"/>
              <a:ext cx="4950940" cy="3220637"/>
            </a:xfrm>
            <a:prstGeom prst="rect">
              <a:avLst/>
            </a:prstGeom>
            <a:noFill/>
            <a:ln>
              <a:noFill/>
            </a:ln>
          </p:spPr>
        </p:pic>
        <p:cxnSp>
          <p:nvCxnSpPr>
            <p:cNvPr id="235" name="Google Shape;235;p29"/>
            <p:cNvCxnSpPr/>
            <p:nvPr/>
          </p:nvCxnSpPr>
          <p:spPr>
            <a:xfrm rot="10800000">
              <a:off x="6351739" y="5362836"/>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36" name="Google Shape;236;p29"/>
            <p:cNvCxnSpPr/>
            <p:nvPr/>
          </p:nvCxnSpPr>
          <p:spPr>
            <a:xfrm>
              <a:off x="5329881" y="5750014"/>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37" name="Google Shape;237;p29"/>
            <p:cNvCxnSpPr/>
            <p:nvPr/>
          </p:nvCxnSpPr>
          <p:spPr>
            <a:xfrm flipH="1">
              <a:off x="5231027" y="5750014"/>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38" name="Google Shape;238;p29"/>
            <p:cNvCxnSpPr/>
            <p:nvPr/>
          </p:nvCxnSpPr>
          <p:spPr>
            <a:xfrm>
              <a:off x="7422292" y="5750014"/>
              <a:ext cx="98854" cy="230660"/>
            </a:xfrm>
            <a:prstGeom prst="straightConnector1">
              <a:avLst/>
            </a:prstGeom>
            <a:noFill/>
            <a:ln cap="flat" cmpd="sng" w="9525">
              <a:solidFill>
                <a:schemeClr val="accent1"/>
              </a:solidFill>
              <a:prstDash val="solid"/>
              <a:miter lim="800000"/>
              <a:headEnd len="sm" w="sm" type="none"/>
              <a:tailEnd len="sm" w="sm" type="none"/>
            </a:ln>
          </p:spPr>
        </p:cxnSp>
      </p:grpSp>
      <p:sp>
        <p:nvSpPr>
          <p:cNvPr id="239" name="Google Shape;239;p29"/>
          <p:cNvSpPr txBox="1"/>
          <p:nvPr/>
        </p:nvSpPr>
        <p:spPr>
          <a:xfrm>
            <a:off x="8422159" y="3682225"/>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SUPERCLASS</a:t>
            </a:r>
            <a:endParaRPr sz="1800">
              <a:solidFill>
                <a:srgbClr val="963620"/>
              </a:solidFill>
              <a:latin typeface="Calibri"/>
              <a:ea typeface="Calibri"/>
              <a:cs typeface="Calibri"/>
              <a:sym typeface="Calibri"/>
            </a:endParaRPr>
          </a:p>
        </p:txBody>
      </p:sp>
      <p:sp>
        <p:nvSpPr>
          <p:cNvPr id="240" name="Google Shape;240;p29"/>
          <p:cNvSpPr txBox="1"/>
          <p:nvPr/>
        </p:nvSpPr>
        <p:spPr>
          <a:xfrm>
            <a:off x="8664145" y="5956622"/>
            <a:ext cx="14910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963620"/>
                </a:solidFill>
                <a:latin typeface="Calibri"/>
                <a:ea typeface="Calibri"/>
                <a:cs typeface="Calibri"/>
                <a:sym typeface="Calibri"/>
              </a:rPr>
              <a:t>SUBCLASSES</a:t>
            </a:r>
            <a:endParaRPr sz="1800">
              <a:solidFill>
                <a:srgbClr val="96362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Check!</a:t>
            </a:r>
            <a:endParaRPr/>
          </a:p>
        </p:txBody>
      </p:sp>
      <p:sp>
        <p:nvSpPr>
          <p:cNvPr id="246" name="Google Shape;246;p30"/>
          <p:cNvSpPr txBox="1"/>
          <p:nvPr>
            <p:ph idx="1" type="body"/>
          </p:nvPr>
        </p:nvSpPr>
        <p:spPr>
          <a:xfrm>
            <a:off x="838200" y="1825625"/>
            <a:ext cx="6543675"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What’s the new Java keyword we learned?</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 If the class Vehicle has the instance fields make and model and the class Car inherits from the class Vehicle, will a car object have a make and model?</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If I had a class ParkingGarage should it inherit from the class Vehicle?</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0" lvl="0" marL="0" rtl="0" algn="l">
              <a:lnSpc>
                <a:spcPct val="90000"/>
              </a:lnSpc>
              <a:spcBef>
                <a:spcPts val="1000"/>
              </a:spcBef>
              <a:spcAft>
                <a:spcPts val="0"/>
              </a:spcAft>
              <a:buClr>
                <a:schemeClr val="lt1"/>
              </a:buClr>
              <a:buSzPts val="2800"/>
              <a:buNone/>
            </a:pPr>
            <a:r>
              <a:t/>
            </a:r>
            <a:endParaRPr/>
          </a:p>
        </p:txBody>
      </p:sp>
      <p:grpSp>
        <p:nvGrpSpPr>
          <p:cNvPr id="247" name="Google Shape;247;p30"/>
          <p:cNvGrpSpPr/>
          <p:nvPr/>
        </p:nvGrpSpPr>
        <p:grpSpPr>
          <a:xfrm>
            <a:off x="6956854" y="2178411"/>
            <a:ext cx="4950940" cy="3220637"/>
            <a:chOff x="3451654" y="3264261"/>
            <a:chExt cx="4950940" cy="3220637"/>
          </a:xfrm>
        </p:grpSpPr>
        <p:pic>
          <p:nvPicPr>
            <p:cNvPr descr="../_images/vehicle.png" id="248" name="Google Shape;248;p30"/>
            <p:cNvPicPr preferRelativeResize="0"/>
            <p:nvPr/>
          </p:nvPicPr>
          <p:blipFill rotWithShape="1">
            <a:blip r:embed="rId3">
              <a:alphaModFix/>
            </a:blip>
            <a:srcRect b="0" l="0" r="0" t="0"/>
            <a:stretch/>
          </p:blipFill>
          <p:spPr>
            <a:xfrm>
              <a:off x="3451654" y="3264261"/>
              <a:ext cx="4950940" cy="3220637"/>
            </a:xfrm>
            <a:prstGeom prst="rect">
              <a:avLst/>
            </a:prstGeom>
            <a:noFill/>
            <a:ln>
              <a:noFill/>
            </a:ln>
          </p:spPr>
        </p:pic>
        <p:cxnSp>
          <p:nvCxnSpPr>
            <p:cNvPr id="249" name="Google Shape;249;p30"/>
            <p:cNvCxnSpPr/>
            <p:nvPr/>
          </p:nvCxnSpPr>
          <p:spPr>
            <a:xfrm rot="10800000">
              <a:off x="6351739" y="5362836"/>
              <a:ext cx="16110" cy="362466"/>
            </a:xfrm>
            <a:prstGeom prst="straightConnector1">
              <a:avLst/>
            </a:prstGeom>
            <a:noFill/>
            <a:ln cap="flat" cmpd="sng" w="9525">
              <a:solidFill>
                <a:schemeClr val="accent1"/>
              </a:solidFill>
              <a:prstDash val="solid"/>
              <a:miter lim="800000"/>
              <a:headEnd len="sm" w="sm" type="none"/>
              <a:tailEnd len="med" w="med" type="triangle"/>
            </a:ln>
          </p:spPr>
        </p:cxnSp>
        <p:cxnSp>
          <p:nvCxnSpPr>
            <p:cNvPr id="250" name="Google Shape;250;p30"/>
            <p:cNvCxnSpPr/>
            <p:nvPr/>
          </p:nvCxnSpPr>
          <p:spPr>
            <a:xfrm>
              <a:off x="5329881" y="5750014"/>
              <a:ext cx="2092411" cy="0"/>
            </a:xfrm>
            <a:prstGeom prst="straightConnector1">
              <a:avLst/>
            </a:prstGeom>
            <a:noFill/>
            <a:ln cap="flat" cmpd="sng" w="9525">
              <a:solidFill>
                <a:schemeClr val="accent1"/>
              </a:solidFill>
              <a:prstDash val="solid"/>
              <a:miter lim="800000"/>
              <a:headEnd len="sm" w="sm" type="none"/>
              <a:tailEnd len="sm" w="sm" type="none"/>
            </a:ln>
          </p:spPr>
        </p:cxnSp>
        <p:cxnSp>
          <p:nvCxnSpPr>
            <p:cNvPr id="251" name="Google Shape;251;p30"/>
            <p:cNvCxnSpPr/>
            <p:nvPr/>
          </p:nvCxnSpPr>
          <p:spPr>
            <a:xfrm flipH="1">
              <a:off x="5231027" y="5750014"/>
              <a:ext cx="98854" cy="230660"/>
            </a:xfrm>
            <a:prstGeom prst="straightConnector1">
              <a:avLst/>
            </a:prstGeom>
            <a:noFill/>
            <a:ln cap="flat" cmpd="sng" w="9525">
              <a:solidFill>
                <a:schemeClr val="accent1"/>
              </a:solidFill>
              <a:prstDash val="solid"/>
              <a:miter lim="800000"/>
              <a:headEnd len="sm" w="sm" type="none"/>
              <a:tailEnd len="sm" w="sm" type="none"/>
            </a:ln>
          </p:spPr>
        </p:cxnSp>
        <p:cxnSp>
          <p:nvCxnSpPr>
            <p:cNvPr id="252" name="Google Shape;252;p30"/>
            <p:cNvCxnSpPr/>
            <p:nvPr/>
          </p:nvCxnSpPr>
          <p:spPr>
            <a:xfrm>
              <a:off x="7422292" y="5750014"/>
              <a:ext cx="98854" cy="230660"/>
            </a:xfrm>
            <a:prstGeom prst="straightConnector1">
              <a:avLst/>
            </a:prstGeom>
            <a:noFill/>
            <a:ln cap="flat" cmpd="sng" w="9525">
              <a:solidFill>
                <a:schemeClr val="accent1"/>
              </a:solidFill>
              <a:prstDash val="solid"/>
              <a:miter lim="800000"/>
              <a:headEnd len="sm" w="sm" type="none"/>
              <a:tailEnd len="sm" w="sm" type="none"/>
            </a:ln>
          </p:spPr>
        </p:cxnSp>
      </p:grpSp>
      <p:sp>
        <p:nvSpPr>
          <p:cNvPr id="253" name="Google Shape;253;p30"/>
          <p:cNvSpPr txBox="1"/>
          <p:nvPr/>
        </p:nvSpPr>
        <p:spPr>
          <a:xfrm>
            <a:off x="4762500" y="2276475"/>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extends</a:t>
            </a:r>
            <a:endParaRPr sz="2400">
              <a:solidFill>
                <a:schemeClr val="lt1"/>
              </a:solidFill>
              <a:latin typeface="Calibri"/>
              <a:ea typeface="Calibri"/>
              <a:cs typeface="Calibri"/>
              <a:sym typeface="Calibri"/>
            </a:endParaRPr>
          </a:p>
        </p:txBody>
      </p:sp>
      <p:sp>
        <p:nvSpPr>
          <p:cNvPr id="254" name="Google Shape;254;p30"/>
          <p:cNvSpPr txBox="1"/>
          <p:nvPr/>
        </p:nvSpPr>
        <p:spPr>
          <a:xfrm>
            <a:off x="5291266" y="4317829"/>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Yes!</a:t>
            </a:r>
            <a:endParaRPr sz="2400">
              <a:solidFill>
                <a:schemeClr val="lt1"/>
              </a:solidFill>
              <a:latin typeface="Calibri"/>
              <a:ea typeface="Calibri"/>
              <a:cs typeface="Calibri"/>
              <a:sym typeface="Calibri"/>
            </a:endParaRPr>
          </a:p>
        </p:txBody>
      </p:sp>
      <p:sp>
        <p:nvSpPr>
          <p:cNvPr id="255" name="Google Shape;255;p30"/>
          <p:cNvSpPr txBox="1"/>
          <p:nvPr/>
        </p:nvSpPr>
        <p:spPr>
          <a:xfrm>
            <a:off x="5419725" y="5946130"/>
            <a:ext cx="1352550"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No!</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Wonder!</a:t>
            </a:r>
            <a:endParaRPr/>
          </a:p>
        </p:txBody>
      </p:sp>
      <p:sp>
        <p:nvSpPr>
          <p:cNvPr id="261" name="Google Shape;261;p31"/>
          <p:cNvSpPr txBox="1"/>
          <p:nvPr>
            <p:ph idx="1" type="body"/>
          </p:nvPr>
        </p:nvSpPr>
        <p:spPr>
          <a:xfrm>
            <a:off x="838200" y="1825625"/>
            <a:ext cx="77724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What happens if we don’t specify a parent class?</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50800" lvl="0" marL="228600" rtl="0" algn="l">
              <a:lnSpc>
                <a:spcPct val="90000"/>
              </a:lnSpc>
              <a:spcBef>
                <a:spcPts val="1000"/>
              </a:spcBef>
              <a:spcAft>
                <a:spcPts val="0"/>
              </a:spcAft>
              <a:buClr>
                <a:schemeClr val="lt1"/>
              </a:buClr>
              <a:buSzPts val="2800"/>
              <a:buNone/>
            </a:pPr>
            <a:r>
              <a:t/>
            </a:r>
            <a:endParaRPr/>
          </a:p>
          <a:p>
            <a:pPr indent="-228600" lvl="0" marL="228600" rtl="0" algn="l">
              <a:lnSpc>
                <a:spcPct val="90000"/>
              </a:lnSpc>
              <a:spcBef>
                <a:spcPts val="1000"/>
              </a:spcBef>
              <a:spcAft>
                <a:spcPts val="0"/>
              </a:spcAft>
              <a:buClr>
                <a:schemeClr val="lt1"/>
              </a:buClr>
              <a:buSzPts val="2800"/>
              <a:buChar char="•"/>
            </a:pPr>
            <a:r>
              <a:rPr lang="en-US"/>
              <a:t>How many parents can a class have?</a:t>
            </a:r>
            <a:endParaRPr/>
          </a:p>
        </p:txBody>
      </p:sp>
      <p:sp>
        <p:nvSpPr>
          <p:cNvPr id="262" name="Google Shape;262;p31"/>
          <p:cNvSpPr txBox="1"/>
          <p:nvPr/>
        </p:nvSpPr>
        <p:spPr>
          <a:xfrm>
            <a:off x="6219824" y="2459980"/>
            <a:ext cx="3800475" cy="83099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Automatically inherits from the Object class</a:t>
            </a:r>
            <a:endParaRPr sz="2400">
              <a:solidFill>
                <a:schemeClr val="lt1"/>
              </a:solidFill>
              <a:latin typeface="Calibri"/>
              <a:ea typeface="Calibri"/>
              <a:cs typeface="Calibri"/>
              <a:sym typeface="Calibri"/>
            </a:endParaRPr>
          </a:p>
        </p:txBody>
      </p:sp>
      <p:sp>
        <p:nvSpPr>
          <p:cNvPr id="263" name="Google Shape;263;p31"/>
          <p:cNvSpPr txBox="1"/>
          <p:nvPr/>
        </p:nvSpPr>
        <p:spPr>
          <a:xfrm>
            <a:off x="6353174" y="4631680"/>
            <a:ext cx="742951" cy="461665"/>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1</a:t>
            </a:r>
            <a:endParaRPr sz="2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t/>
            </a:r>
            <a:endParaRPr/>
          </a:p>
        </p:txBody>
      </p:sp>
      <p:sp>
        <p:nvSpPr>
          <p:cNvPr id="95" name="Google Shape;95;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Video – </a:t>
            </a:r>
            <a:r>
              <a:rPr lang="en-US" u="sng">
                <a:solidFill>
                  <a:schemeClr val="hlink"/>
                </a:solidFill>
                <a:hlinkClick r:id="rId3"/>
              </a:rPr>
              <a:t>A REALISTIC Day in the Life of a Stanford Computer Science Major</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2"/>
          <p:cNvSpPr txBox="1"/>
          <p:nvPr>
            <p:ph type="title"/>
          </p:nvPr>
        </p:nvSpPr>
        <p:spPr>
          <a:xfrm>
            <a:off x="838200" y="365125"/>
            <a:ext cx="39684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69" name="Google Shape;269;p32"/>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70" name="Google Shape;270;p32"/>
          <p:cNvSpPr txBox="1"/>
          <p:nvPr/>
        </p:nvSpPr>
        <p:spPr>
          <a:xfrm>
            <a:off x="1589903" y="3756456"/>
            <a:ext cx="2125362"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health</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move()</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71" name="Google Shape;271;p32"/>
          <p:cNvSpPr txBox="1"/>
          <p:nvPr/>
        </p:nvSpPr>
        <p:spPr>
          <a:xfrm>
            <a:off x="7212227"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move()</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pic>
        <p:nvPicPr>
          <p:cNvPr descr="Kobold Librarian' Poster Print by Blizzard | Displate | Warcraft art,  Hearthstone artwork, Poster prints" id="272" name="Google Shape;272;p32"/>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273" name="Google Shape;273;p32"/>
          <p:cNvPicPr preferRelativeResize="0"/>
          <p:nvPr/>
        </p:nvPicPr>
        <p:blipFill rotWithShape="1">
          <a:blip r:embed="rId4">
            <a:alphaModFix/>
          </a:blip>
          <a:srcRect b="0" l="0" r="0" t="0"/>
          <a:stretch/>
        </p:blipFill>
        <p:spPr>
          <a:xfrm>
            <a:off x="10052750" y="4631258"/>
            <a:ext cx="1733550" cy="1249176"/>
          </a:xfrm>
          <a:prstGeom prst="rect">
            <a:avLst/>
          </a:prstGeom>
          <a:noFill/>
          <a:ln>
            <a:noFill/>
          </a:ln>
        </p:spPr>
      </p:pic>
      <p:sp>
        <p:nvSpPr>
          <p:cNvPr id="274" name="Google Shape;274;p32"/>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80" name="Google Shape;280;p33"/>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81" name="Google Shape;281;p33"/>
          <p:cNvSpPr txBox="1"/>
          <p:nvPr/>
        </p:nvSpPr>
        <p:spPr>
          <a:xfrm>
            <a:off x="1589903" y="3756456"/>
            <a:ext cx="2125362"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285750" lvl="0" marL="285750" marR="0" rtl="0" algn="l">
              <a:spcBef>
                <a:spcPts val="0"/>
              </a:spcBef>
              <a:spcAft>
                <a:spcPts val="0"/>
              </a:spcAft>
              <a:buClr>
                <a:schemeClr val="lt1"/>
              </a:buClr>
              <a:buSzPts val="1800"/>
              <a:buFont typeface="Calibri"/>
              <a:buChar char="-"/>
            </a:pPr>
            <a:r>
              <a:rPr lang="en-US" sz="1800">
                <a:solidFill>
                  <a:schemeClr val="lt1"/>
                </a:solidFill>
                <a:latin typeface="Calibri"/>
                <a:ea typeface="Calibri"/>
                <a:cs typeface="Calibri"/>
                <a:sym typeface="Calibri"/>
              </a:rPr>
              <a:t>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82" name="Google Shape;282;p33"/>
          <p:cNvSpPr txBox="1"/>
          <p:nvPr/>
        </p:nvSpPr>
        <p:spPr>
          <a:xfrm>
            <a:off x="6096000" y="3941807"/>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283" name="Google Shape;283;p33"/>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284" name="Google Shape;284;p33"/>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285" name="Google Shape;285;p33"/>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286" name="Google Shape;286;p33"/>
          <p:cNvSpPr txBox="1"/>
          <p:nvPr/>
        </p:nvSpPr>
        <p:spPr>
          <a:xfrm>
            <a:off x="5947719" y="5633833"/>
            <a:ext cx="6054811"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GelatinousCube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a:p>
          <a:p>
            <a:pPr indent="0" lvl="0" marL="0" marR="0" rtl="0" algn="l">
              <a:spcBef>
                <a:spcPts val="0"/>
              </a:spcBef>
              <a:spcAft>
                <a:spcPts val="0"/>
              </a:spcAft>
              <a:buNone/>
            </a:pPr>
            <a:r>
              <a:t/>
            </a:r>
            <a:endParaRPr b="1" sz="1800">
              <a:solidFill>
                <a:schemeClr val="lt1"/>
              </a:solidFill>
              <a:latin typeface="Courier New"/>
              <a:ea typeface="Courier New"/>
              <a:cs typeface="Courier New"/>
              <a:sym typeface="Courier New"/>
            </a:endParaRPr>
          </a:p>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Kobold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b="1" sz="1800">
              <a:solidFill>
                <a:schemeClr val="lt1"/>
              </a:solidFill>
              <a:latin typeface="Courier New"/>
              <a:ea typeface="Courier New"/>
              <a:cs typeface="Courier New"/>
              <a:sym typeface="Courier New"/>
            </a:endParaRPr>
          </a:p>
        </p:txBody>
      </p:sp>
      <p:pic>
        <p:nvPicPr>
          <p:cNvPr descr="Kobold Librarian' Poster Print by Blizzard | Displate | Warcraft art,  Hearthstone artwork, Poster prints" id="287" name="Google Shape;287;p33"/>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288" name="Google Shape;288;p33"/>
          <p:cNvPicPr preferRelativeResize="0"/>
          <p:nvPr/>
        </p:nvPicPr>
        <p:blipFill rotWithShape="1">
          <a:blip r:embed="rId4">
            <a:alphaModFix/>
          </a:blip>
          <a:srcRect b="0" l="0" r="0" t="0"/>
          <a:stretch/>
        </p:blipFill>
        <p:spPr>
          <a:xfrm>
            <a:off x="7953375" y="4055883"/>
            <a:ext cx="1733550" cy="1249176"/>
          </a:xfrm>
          <a:prstGeom prst="rect">
            <a:avLst/>
          </a:prstGeom>
          <a:noFill/>
          <a:ln>
            <a:noFill/>
          </a:ln>
        </p:spPr>
      </p:pic>
      <p:sp>
        <p:nvSpPr>
          <p:cNvPr id="289" name="Google Shape;289;p33"/>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Generalization</a:t>
            </a:r>
            <a:endParaRPr/>
          </a:p>
        </p:txBody>
      </p:sp>
      <p:sp>
        <p:nvSpPr>
          <p:cNvPr id="295" name="Google Shape;295;p34"/>
          <p:cNvSpPr txBox="1"/>
          <p:nvPr>
            <p:ph idx="1" type="body"/>
          </p:nvPr>
        </p:nvSpPr>
        <p:spPr>
          <a:xfrm>
            <a:off x="838200" y="1825625"/>
            <a:ext cx="10515600" cy="1074094"/>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Noticing that 2 classes share much of the same data/behavior, and pulling that out into a parent class</a:t>
            </a:r>
            <a:endParaRPr/>
          </a:p>
        </p:txBody>
      </p:sp>
      <p:sp>
        <p:nvSpPr>
          <p:cNvPr id="296" name="Google Shape;296;p34"/>
          <p:cNvSpPr txBox="1"/>
          <p:nvPr/>
        </p:nvSpPr>
        <p:spPr>
          <a:xfrm>
            <a:off x="1589903"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297" name="Google Shape;297;p34"/>
          <p:cNvSpPr txBox="1"/>
          <p:nvPr/>
        </p:nvSpPr>
        <p:spPr>
          <a:xfrm>
            <a:off x="6096000" y="3941807"/>
            <a:ext cx="212536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298" name="Google Shape;298;p34"/>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299" name="Google Shape;299;p34"/>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300" name="Google Shape;300;p34"/>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301" name="Google Shape;301;p34"/>
          <p:cNvSpPr txBox="1"/>
          <p:nvPr/>
        </p:nvSpPr>
        <p:spPr>
          <a:xfrm>
            <a:off x="5947719" y="5633833"/>
            <a:ext cx="6054811"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GelatinousCube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a:p>
          <a:p>
            <a:pPr indent="0" lvl="0" marL="0" marR="0" rtl="0" algn="l">
              <a:spcBef>
                <a:spcPts val="0"/>
              </a:spcBef>
              <a:spcAft>
                <a:spcPts val="0"/>
              </a:spcAft>
              <a:buNone/>
            </a:pPr>
            <a:r>
              <a:t/>
            </a:r>
            <a:endParaRPr b="1" sz="1800">
              <a:solidFill>
                <a:schemeClr val="lt1"/>
              </a:solidFill>
              <a:latin typeface="Courier New"/>
              <a:ea typeface="Courier New"/>
              <a:cs typeface="Courier New"/>
              <a:sym typeface="Courier New"/>
            </a:endParaRPr>
          </a:p>
          <a:p>
            <a:pPr indent="0" lvl="0" marL="0" marR="0" rtl="0" algn="l">
              <a:spcBef>
                <a:spcPts val="0"/>
              </a:spcBef>
              <a:spcAft>
                <a:spcPts val="0"/>
              </a:spcAft>
              <a:buNone/>
            </a:pPr>
            <a:r>
              <a:rPr b="1" lang="en-US" sz="1800">
                <a:solidFill>
                  <a:schemeClr val="lt1"/>
                </a:solidFill>
                <a:latin typeface="Courier New"/>
                <a:ea typeface="Courier New"/>
                <a:cs typeface="Courier New"/>
                <a:sym typeface="Courier New"/>
              </a:rPr>
              <a:t>public class Kobold </a:t>
            </a:r>
            <a:r>
              <a:rPr b="1" lang="en-US" sz="1800">
                <a:solidFill>
                  <a:srgbClr val="29769D"/>
                </a:solidFill>
                <a:latin typeface="Courier New"/>
                <a:ea typeface="Courier New"/>
                <a:cs typeface="Courier New"/>
                <a:sym typeface="Courier New"/>
              </a:rPr>
              <a:t>extends</a:t>
            </a:r>
            <a:r>
              <a:rPr b="1" lang="en-US" sz="1800">
                <a:solidFill>
                  <a:schemeClr val="lt1"/>
                </a:solidFill>
                <a:latin typeface="Courier New"/>
                <a:ea typeface="Courier New"/>
                <a:cs typeface="Courier New"/>
                <a:sym typeface="Courier New"/>
              </a:rPr>
              <a:t> Enemy</a:t>
            </a:r>
            <a:endParaRPr b="1" sz="1800">
              <a:solidFill>
                <a:schemeClr val="lt1"/>
              </a:solidFill>
              <a:latin typeface="Courier New"/>
              <a:ea typeface="Courier New"/>
              <a:cs typeface="Courier New"/>
              <a:sym typeface="Courier New"/>
            </a:endParaRPr>
          </a:p>
        </p:txBody>
      </p:sp>
      <p:pic>
        <p:nvPicPr>
          <p:cNvPr descr="Kobold Librarian' Poster Print by Blizzard | Displate | Warcraft art,  Hearthstone artwork, Poster prints" id="302" name="Google Shape;302;p34"/>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303" name="Google Shape;303;p34"/>
          <p:cNvPicPr preferRelativeResize="0"/>
          <p:nvPr/>
        </p:nvPicPr>
        <p:blipFill rotWithShape="1">
          <a:blip r:embed="rId4">
            <a:alphaModFix/>
          </a:blip>
          <a:srcRect b="0" l="0" r="0" t="0"/>
          <a:stretch/>
        </p:blipFill>
        <p:spPr>
          <a:xfrm>
            <a:off x="7953375" y="4055883"/>
            <a:ext cx="1733550" cy="1249176"/>
          </a:xfrm>
          <a:prstGeom prst="rect">
            <a:avLst/>
          </a:prstGeom>
          <a:noFill/>
          <a:ln>
            <a:noFill/>
          </a:ln>
        </p:spPr>
      </p:pic>
      <p:sp>
        <p:nvSpPr>
          <p:cNvPr id="304" name="Google Shape;304;p34"/>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Specialization</a:t>
            </a:r>
            <a:endParaRPr/>
          </a:p>
        </p:txBody>
      </p:sp>
      <p:sp>
        <p:nvSpPr>
          <p:cNvPr id="310" name="Google Shape;310;p3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Starting with a parent class, and realizing you would like to have another class that does just one thing differently or to add more data</a:t>
            </a:r>
            <a:endParaRPr/>
          </a:p>
        </p:txBody>
      </p:sp>
      <p:sp>
        <p:nvSpPr>
          <p:cNvPr id="311" name="Google Shape;311;p35"/>
          <p:cNvSpPr txBox="1"/>
          <p:nvPr/>
        </p:nvSpPr>
        <p:spPr>
          <a:xfrm>
            <a:off x="1589903" y="3756456"/>
            <a:ext cx="2125362"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Kobold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damage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attack()</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treasureGather()</a:t>
            </a:r>
            <a:endParaRPr/>
          </a:p>
        </p:txBody>
      </p:sp>
      <p:sp>
        <p:nvSpPr>
          <p:cNvPr id="312" name="Google Shape;312;p35"/>
          <p:cNvSpPr txBox="1"/>
          <p:nvPr/>
        </p:nvSpPr>
        <p:spPr>
          <a:xfrm>
            <a:off x="6096000" y="3941807"/>
            <a:ext cx="2125362"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GelatinousCube</a:t>
            </a:r>
            <a:endParaRPr sz="1800" u="sng">
              <a:solidFill>
                <a:schemeClr val="lt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absorb()</a:t>
            </a:r>
            <a:endParaRPr/>
          </a:p>
        </p:txBody>
      </p:sp>
      <p:sp>
        <p:nvSpPr>
          <p:cNvPr id="313" name="Google Shape;313;p35"/>
          <p:cNvSpPr txBox="1"/>
          <p:nvPr/>
        </p:nvSpPr>
        <p:spPr>
          <a:xfrm>
            <a:off x="4057135" y="2792977"/>
            <a:ext cx="212536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u="sng">
                <a:solidFill>
                  <a:schemeClr val="lt1"/>
                </a:solidFill>
                <a:latin typeface="Calibri"/>
                <a:ea typeface="Calibri"/>
                <a:cs typeface="Calibri"/>
                <a:sym typeface="Calibri"/>
              </a:rPr>
              <a:t>Enemy</a:t>
            </a:r>
            <a:endParaRPr/>
          </a:p>
          <a:p>
            <a:pPr indent="-285750" lvl="0" marL="285750" marR="0" rtl="0" algn="l">
              <a:spcBef>
                <a:spcPts val="0"/>
              </a:spcBef>
              <a:spcAft>
                <a:spcPts val="0"/>
              </a:spcAft>
              <a:buClr>
                <a:srgbClr val="29769D"/>
              </a:buClr>
              <a:buSzPts val="1800"/>
              <a:buFont typeface="Calibri"/>
              <a:buChar char="-"/>
            </a:pPr>
            <a:r>
              <a:rPr lang="en-US" sz="1800">
                <a:solidFill>
                  <a:srgbClr val="29769D"/>
                </a:solidFill>
                <a:latin typeface="Calibri"/>
                <a:ea typeface="Calibri"/>
                <a:cs typeface="Calibri"/>
                <a:sym typeface="Calibri"/>
              </a:rPr>
              <a:t>health</a:t>
            </a:r>
            <a:endParaRPr/>
          </a:p>
          <a:p>
            <a:pPr indent="-171450" lvl="0" marL="285750" marR="0" rtl="0" algn="l">
              <a:spcBef>
                <a:spcPts val="0"/>
              </a:spcBef>
              <a:spcAft>
                <a:spcPts val="0"/>
              </a:spcAft>
              <a:buClr>
                <a:schemeClr val="lt1"/>
              </a:buClr>
              <a:buSzPts val="1800"/>
              <a:buFont typeface="Calibri"/>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r>
              <a:rPr lang="en-US" sz="1800">
                <a:solidFill>
                  <a:srgbClr val="29769D"/>
                </a:solidFill>
                <a:latin typeface="Calibri"/>
                <a:ea typeface="Calibri"/>
                <a:cs typeface="Calibri"/>
                <a:sym typeface="Calibri"/>
              </a:rPr>
              <a:t>move</a:t>
            </a:r>
            <a:r>
              <a:rPr lang="en-US" sz="1800">
                <a:solidFill>
                  <a:schemeClr val="lt1"/>
                </a:solidFill>
                <a:latin typeface="Calibri"/>
                <a:ea typeface="Calibri"/>
                <a:cs typeface="Calibri"/>
                <a:sym typeface="Calibri"/>
              </a:rPr>
              <a:t>()</a:t>
            </a:r>
            <a:endParaRPr/>
          </a:p>
        </p:txBody>
      </p:sp>
      <p:cxnSp>
        <p:nvCxnSpPr>
          <p:cNvPr id="314" name="Google Shape;314;p35"/>
          <p:cNvCxnSpPr/>
          <p:nvPr/>
        </p:nvCxnSpPr>
        <p:spPr>
          <a:xfrm flipH="1" rot="10800000">
            <a:off x="3031524" y="3616411"/>
            <a:ext cx="774357" cy="667265"/>
          </a:xfrm>
          <a:prstGeom prst="straightConnector1">
            <a:avLst/>
          </a:prstGeom>
          <a:noFill/>
          <a:ln cap="flat" cmpd="sng" w="9525">
            <a:solidFill>
              <a:schemeClr val="accent1"/>
            </a:solidFill>
            <a:prstDash val="solid"/>
            <a:miter lim="800000"/>
            <a:headEnd len="sm" w="sm" type="none"/>
            <a:tailEnd len="med" w="med" type="triangle"/>
          </a:ln>
        </p:spPr>
      </p:cxnSp>
      <p:cxnSp>
        <p:nvCxnSpPr>
          <p:cNvPr id="315" name="Google Shape;315;p35"/>
          <p:cNvCxnSpPr/>
          <p:nvPr/>
        </p:nvCxnSpPr>
        <p:spPr>
          <a:xfrm rot="10800000">
            <a:off x="5494638" y="3534032"/>
            <a:ext cx="453081" cy="568412"/>
          </a:xfrm>
          <a:prstGeom prst="straightConnector1">
            <a:avLst/>
          </a:prstGeom>
          <a:noFill/>
          <a:ln cap="flat" cmpd="sng" w="9525">
            <a:solidFill>
              <a:schemeClr val="accent1"/>
            </a:solidFill>
            <a:prstDash val="solid"/>
            <a:miter lim="800000"/>
            <a:headEnd len="sm" w="sm" type="none"/>
            <a:tailEnd len="med" w="med" type="triangle"/>
          </a:ln>
        </p:spPr>
      </p:cxnSp>
      <p:sp>
        <p:nvSpPr>
          <p:cNvPr id="316" name="Google Shape;316;p35"/>
          <p:cNvSpPr txBox="1"/>
          <p:nvPr/>
        </p:nvSpPr>
        <p:spPr>
          <a:xfrm>
            <a:off x="8311978" y="4580238"/>
            <a:ext cx="3336325" cy="1754326"/>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A kobold is an enemy, but also gathers treasure</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 gelatinous cube is an enemy, but also can absorb other players and objects</a:t>
            </a:r>
            <a:endParaRPr sz="1800">
              <a:solidFill>
                <a:schemeClr val="lt1"/>
              </a:solidFill>
              <a:latin typeface="Calibri"/>
              <a:ea typeface="Calibri"/>
              <a:cs typeface="Calibri"/>
              <a:sym typeface="Calibri"/>
            </a:endParaRPr>
          </a:p>
        </p:txBody>
      </p:sp>
      <p:pic>
        <p:nvPicPr>
          <p:cNvPr descr="Kobold Librarian' Poster Print by Blizzard | Displate | Warcraft art,  Hearthstone artwork, Poster prints" id="317" name="Google Shape;317;p35"/>
          <p:cNvPicPr preferRelativeResize="0"/>
          <p:nvPr/>
        </p:nvPicPr>
        <p:blipFill rotWithShape="1">
          <a:blip r:embed="rId3">
            <a:alphaModFix/>
          </a:blip>
          <a:srcRect b="0" l="0" r="0" t="0"/>
          <a:stretch/>
        </p:blipFill>
        <p:spPr>
          <a:xfrm>
            <a:off x="155575" y="4415105"/>
            <a:ext cx="1434328" cy="2008059"/>
          </a:xfrm>
          <a:prstGeom prst="rect">
            <a:avLst/>
          </a:prstGeom>
          <a:noFill/>
          <a:ln>
            <a:noFill/>
          </a:ln>
        </p:spPr>
      </p:pic>
      <p:pic>
        <p:nvPicPr>
          <p:cNvPr descr="Gelatinous cube | Forgotten Realms Wiki | Fandom" id="318" name="Google Shape;318;p35"/>
          <p:cNvPicPr preferRelativeResize="0"/>
          <p:nvPr/>
        </p:nvPicPr>
        <p:blipFill rotWithShape="1">
          <a:blip r:embed="rId4">
            <a:alphaModFix/>
          </a:blip>
          <a:srcRect b="0" l="0" r="0" t="0"/>
          <a:stretch/>
        </p:blipFill>
        <p:spPr>
          <a:xfrm>
            <a:off x="7901373" y="2991823"/>
            <a:ext cx="1733550" cy="1249176"/>
          </a:xfrm>
          <a:prstGeom prst="rect">
            <a:avLst/>
          </a:prstGeom>
          <a:noFill/>
          <a:ln>
            <a:noFill/>
          </a:ln>
        </p:spPr>
      </p:pic>
      <p:sp>
        <p:nvSpPr>
          <p:cNvPr id="319" name="Google Shape;319;p35"/>
          <p:cNvSpPr txBox="1"/>
          <p:nvPr>
            <p:ph type="title"/>
          </p:nvPr>
        </p:nvSpPr>
        <p:spPr>
          <a:xfrm>
            <a:off x="7212225" y="289375"/>
            <a:ext cx="4593000" cy="1477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960"/>
              <a:buFont typeface="Calibri"/>
              <a:buNone/>
            </a:pPr>
            <a:r>
              <a:rPr i="1" lang="en-US" sz="2660">
                <a:highlight>
                  <a:srgbClr val="00B0F0"/>
                </a:highlight>
              </a:rPr>
              <a:t>2 ways of creating inheritance relationships from a multiple class project: generalization &amp; specialization</a:t>
            </a:r>
            <a:endParaRPr i="1" sz="2660">
              <a:highlight>
                <a:srgbClr val="00B0F0"/>
              </a:high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36"/>
          <p:cNvSpPr txBox="1"/>
          <p:nvPr>
            <p:ph idx="1" type="body"/>
          </p:nvPr>
        </p:nvSpPr>
        <p:spPr>
          <a:xfrm>
            <a:off x="296562" y="362464"/>
            <a:ext cx="9086335" cy="6318422"/>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lt1"/>
              </a:buClr>
              <a:buSzPct val="100000"/>
              <a:buNone/>
            </a:pPr>
            <a:r>
              <a:rPr b="1" lang="en-US">
                <a:latin typeface="Courier New"/>
                <a:ea typeface="Courier New"/>
                <a:cs typeface="Courier New"/>
                <a:sym typeface="Courier New"/>
              </a:rPr>
              <a:t>class 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private String name;</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t/>
            </a:r>
            <a:endParaRPr b="1">
              <a:latin typeface="Courier New"/>
              <a:ea typeface="Courier New"/>
              <a:cs typeface="Courier New"/>
              <a:sym typeface="Courier New"/>
            </a:endParaRPr>
          </a:p>
          <a:p>
            <a:pPr indent="0" lvl="0" marL="0" rtl="0" algn="l">
              <a:lnSpc>
                <a:spcPct val="90000"/>
              </a:lnSpc>
              <a:spcBef>
                <a:spcPts val="1000"/>
              </a:spcBef>
              <a:spcAft>
                <a:spcPts val="0"/>
              </a:spcAft>
              <a:buClr>
                <a:schemeClr val="accent2"/>
              </a:buClr>
              <a:buSzPct val="100000"/>
              <a:buNone/>
            </a:pPr>
            <a:r>
              <a:rPr b="1" lang="en-US">
                <a:solidFill>
                  <a:schemeClr val="accent2"/>
                </a:solidFill>
                <a:latin typeface="Courier New"/>
                <a:ea typeface="Courier New"/>
                <a:cs typeface="Courier New"/>
                <a:sym typeface="Courier New"/>
              </a:rPr>
              <a:t>// How can we make the Student class inherit from class 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public class 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private int id;</a:t>
            </a:r>
            <a:endParaRPr/>
          </a:p>
          <a:p>
            <a:pPr indent="0" lvl="0" marL="0" rtl="0" algn="l">
              <a:lnSpc>
                <a:spcPct val="90000"/>
              </a:lnSpc>
              <a:spcBef>
                <a:spcPts val="1000"/>
              </a:spcBef>
              <a:spcAft>
                <a:spcPts val="0"/>
              </a:spcAft>
              <a:buClr>
                <a:schemeClr val="lt1"/>
              </a:buClr>
              <a:buSzPct val="100000"/>
              <a:buNone/>
            </a:pPr>
            <a:r>
              <a:t/>
            </a:r>
            <a:endParaRPr b="1">
              <a:latin typeface="Courier New"/>
              <a:ea typeface="Courier New"/>
              <a:cs typeface="Courier New"/>
              <a:sym typeface="Courier New"/>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public static void main(String[] args)</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Student s = new 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System.out.println(s </a:t>
            </a:r>
            <a:r>
              <a:rPr b="1" lang="en-US">
                <a:solidFill>
                  <a:schemeClr val="accent1"/>
                </a:solidFill>
                <a:latin typeface="Courier New"/>
                <a:ea typeface="Courier New"/>
                <a:cs typeface="Courier New"/>
                <a:sym typeface="Courier New"/>
              </a:rPr>
              <a:t>instanceof </a:t>
            </a:r>
            <a:r>
              <a:rPr b="1" lang="en-US">
                <a:latin typeface="Courier New"/>
                <a:ea typeface="Courier New"/>
                <a:cs typeface="Courier New"/>
                <a:sym typeface="Courier New"/>
              </a:rPr>
              <a:t>Student);</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System.out.println(s </a:t>
            </a:r>
            <a:r>
              <a:rPr b="1" lang="en-US">
                <a:solidFill>
                  <a:schemeClr val="accent1"/>
                </a:solidFill>
                <a:latin typeface="Courier New"/>
                <a:ea typeface="Courier New"/>
                <a:cs typeface="Courier New"/>
                <a:sym typeface="Courier New"/>
              </a:rPr>
              <a:t>instanceof </a:t>
            </a:r>
            <a:r>
              <a:rPr b="1" lang="en-US">
                <a:latin typeface="Courier New"/>
                <a:ea typeface="Courier New"/>
                <a:cs typeface="Courier New"/>
                <a:sym typeface="Courier New"/>
              </a:rPr>
              <a:t>Person);</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a:p>
            <a:pPr indent="0" lvl="0" marL="0" rtl="0" algn="l">
              <a:lnSpc>
                <a:spcPct val="90000"/>
              </a:lnSpc>
              <a:spcBef>
                <a:spcPts val="1000"/>
              </a:spcBef>
              <a:spcAft>
                <a:spcPts val="0"/>
              </a:spcAft>
              <a:buClr>
                <a:schemeClr val="lt1"/>
              </a:buClr>
              <a:buSzPct val="100000"/>
              <a:buNone/>
            </a:pPr>
            <a:r>
              <a:rPr b="1" lang="en-US">
                <a:latin typeface="Courier New"/>
                <a:ea typeface="Courier New"/>
                <a:cs typeface="Courier New"/>
                <a:sym typeface="Courier New"/>
              </a:rPr>
              <a:t> </a:t>
            </a:r>
            <a:endParaRPr/>
          </a:p>
        </p:txBody>
      </p:sp>
      <p:sp>
        <p:nvSpPr>
          <p:cNvPr id="325" name="Google Shape;325;p36"/>
          <p:cNvSpPr/>
          <p:nvPr/>
        </p:nvSpPr>
        <p:spPr>
          <a:xfrm>
            <a:off x="9753600" y="3781168"/>
            <a:ext cx="2141838" cy="1754659"/>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What does instanceof do?</a:t>
            </a:r>
            <a:endParaRPr sz="1800">
              <a:solidFill>
                <a:schemeClr val="lt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Relationships</a:t>
            </a:r>
            <a:endParaRPr/>
          </a:p>
        </p:txBody>
      </p:sp>
      <p:pic>
        <p:nvPicPr>
          <p:cNvPr id="331" name="Google Shape;331;p37"/>
          <p:cNvPicPr preferRelativeResize="0"/>
          <p:nvPr/>
        </p:nvPicPr>
        <p:blipFill rotWithShape="1">
          <a:blip r:embed="rId3">
            <a:alphaModFix/>
          </a:blip>
          <a:srcRect b="0" l="0" r="0" t="0"/>
          <a:stretch/>
        </p:blipFill>
        <p:spPr>
          <a:xfrm>
            <a:off x="4975784" y="1690688"/>
            <a:ext cx="6692195" cy="1038444"/>
          </a:xfrm>
          <a:prstGeom prst="rect">
            <a:avLst/>
          </a:prstGeom>
          <a:noFill/>
          <a:ln>
            <a:noFill/>
          </a:ln>
        </p:spPr>
      </p:pic>
      <p:sp>
        <p:nvSpPr>
          <p:cNvPr id="332" name="Google Shape;332;p37"/>
          <p:cNvSpPr txBox="1"/>
          <p:nvPr/>
        </p:nvSpPr>
        <p:spPr>
          <a:xfrm>
            <a:off x="337625" y="1392702"/>
            <a:ext cx="329184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Association</a:t>
            </a:r>
            <a:r>
              <a:rPr lang="en-US" sz="1800">
                <a:solidFill>
                  <a:schemeClr val="lt1"/>
                </a:solidFill>
                <a:latin typeface="Calibri"/>
                <a:ea typeface="Calibri"/>
                <a:cs typeface="Calibri"/>
                <a:sym typeface="Calibri"/>
              </a:rPr>
              <a:t>: general binary (two) relationship between classes</a:t>
            </a:r>
            <a:endParaRPr sz="1800">
              <a:solidFill>
                <a:schemeClr val="lt1"/>
              </a:solidFill>
              <a:latin typeface="Calibri"/>
              <a:ea typeface="Calibri"/>
              <a:cs typeface="Calibri"/>
              <a:sym typeface="Calibri"/>
            </a:endParaRPr>
          </a:p>
        </p:txBody>
      </p:sp>
      <p:sp>
        <p:nvSpPr>
          <p:cNvPr id="333" name="Google Shape;333;p37"/>
          <p:cNvSpPr/>
          <p:nvPr/>
        </p:nvSpPr>
        <p:spPr>
          <a:xfrm>
            <a:off x="6358597" y="1690688"/>
            <a:ext cx="1139483" cy="546075"/>
          </a:xfrm>
          <a:prstGeom prst="ellipse">
            <a:avLst/>
          </a:prstGeom>
          <a:noFill/>
          <a:ln cap="flat" cmpd="sng" w="57150">
            <a:solidFill>
              <a:srgbClr val="2DC19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37"/>
          <p:cNvSpPr/>
          <p:nvPr/>
        </p:nvSpPr>
        <p:spPr>
          <a:xfrm>
            <a:off x="9169791" y="1715867"/>
            <a:ext cx="1139483" cy="546075"/>
          </a:xfrm>
          <a:prstGeom prst="ellipse">
            <a:avLst/>
          </a:prstGeom>
          <a:noFill/>
          <a:ln cap="flat" cmpd="sng" w="57150">
            <a:solidFill>
              <a:srgbClr val="2DC19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35" name="Google Shape;335;p37"/>
          <p:cNvCxnSpPr/>
          <p:nvPr/>
        </p:nvCxnSpPr>
        <p:spPr>
          <a:xfrm>
            <a:off x="3868615" y="1591823"/>
            <a:ext cx="2349305" cy="345049"/>
          </a:xfrm>
          <a:prstGeom prst="straightConnector1">
            <a:avLst/>
          </a:prstGeom>
          <a:noFill/>
          <a:ln cap="flat" cmpd="sng" w="28575">
            <a:solidFill>
              <a:schemeClr val="accent1"/>
            </a:solidFill>
            <a:prstDash val="solid"/>
            <a:miter lim="800000"/>
            <a:headEnd len="sm" w="sm" type="none"/>
            <a:tailEnd len="med" w="med" type="triangle"/>
          </a:ln>
        </p:spPr>
      </p:cxnSp>
      <p:cxnSp>
        <p:nvCxnSpPr>
          <p:cNvPr id="336" name="Google Shape;336;p37"/>
          <p:cNvCxnSpPr/>
          <p:nvPr/>
        </p:nvCxnSpPr>
        <p:spPr>
          <a:xfrm>
            <a:off x="3629465" y="1478849"/>
            <a:ext cx="5540326" cy="312352"/>
          </a:xfrm>
          <a:prstGeom prst="straightConnector1">
            <a:avLst/>
          </a:prstGeom>
          <a:noFill/>
          <a:ln cap="flat" cmpd="sng" w="28575">
            <a:solidFill>
              <a:schemeClr val="accent1"/>
            </a:solidFill>
            <a:prstDash val="solid"/>
            <a:miter lim="800000"/>
            <a:headEnd len="sm" w="sm" type="none"/>
            <a:tailEnd len="med" w="med" type="triangle"/>
          </a:ln>
        </p:spPr>
      </p:cxnSp>
      <p:pic>
        <p:nvPicPr>
          <p:cNvPr id="337" name="Google Shape;337;p37"/>
          <p:cNvPicPr preferRelativeResize="0"/>
          <p:nvPr/>
        </p:nvPicPr>
        <p:blipFill rotWithShape="1">
          <a:blip r:embed="rId4">
            <a:alphaModFix/>
          </a:blip>
          <a:srcRect b="0" l="0" r="0" t="0"/>
          <a:stretch/>
        </p:blipFill>
        <p:spPr>
          <a:xfrm>
            <a:off x="99499" y="3262435"/>
            <a:ext cx="7873961" cy="1646751"/>
          </a:xfrm>
          <a:prstGeom prst="rect">
            <a:avLst/>
          </a:prstGeom>
          <a:noFill/>
          <a:ln>
            <a:noFill/>
          </a:ln>
        </p:spPr>
      </p:pic>
      <p:sp>
        <p:nvSpPr>
          <p:cNvPr id="338" name="Google Shape;338;p37"/>
          <p:cNvSpPr/>
          <p:nvPr/>
        </p:nvSpPr>
        <p:spPr>
          <a:xfrm>
            <a:off x="1983545" y="3364596"/>
            <a:ext cx="1392701" cy="546075"/>
          </a:xfrm>
          <a:prstGeom prst="ellipse">
            <a:avLst/>
          </a:prstGeom>
          <a:noFill/>
          <a:ln cap="flat" cmpd="sng" w="57150">
            <a:solidFill>
              <a:srgbClr val="0070C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9" name="Google Shape;339;p37"/>
          <p:cNvSpPr/>
          <p:nvPr/>
        </p:nvSpPr>
        <p:spPr>
          <a:xfrm>
            <a:off x="3527622" y="3382203"/>
            <a:ext cx="1732670" cy="546075"/>
          </a:xfrm>
          <a:prstGeom prst="ellipse">
            <a:avLst/>
          </a:prstGeom>
          <a:noFill/>
          <a:ln cap="flat" cmpd="sng" w="57150">
            <a:solidFill>
              <a:srgbClr val="0070C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40" name="Google Shape;340;p37"/>
          <p:cNvCxnSpPr/>
          <p:nvPr/>
        </p:nvCxnSpPr>
        <p:spPr>
          <a:xfrm flipH="1">
            <a:off x="1983545" y="3928278"/>
            <a:ext cx="696350" cy="1515919"/>
          </a:xfrm>
          <a:prstGeom prst="straightConnector1">
            <a:avLst/>
          </a:prstGeom>
          <a:noFill/>
          <a:ln cap="flat" cmpd="sng" w="38100">
            <a:solidFill>
              <a:srgbClr val="0070C0"/>
            </a:solidFill>
            <a:prstDash val="solid"/>
            <a:miter lim="800000"/>
            <a:headEnd len="sm" w="sm" type="none"/>
            <a:tailEnd len="med" w="med" type="triangle"/>
          </a:ln>
        </p:spPr>
      </p:cxnSp>
      <p:cxnSp>
        <p:nvCxnSpPr>
          <p:cNvPr id="341" name="Google Shape;341;p37"/>
          <p:cNvCxnSpPr/>
          <p:nvPr/>
        </p:nvCxnSpPr>
        <p:spPr>
          <a:xfrm>
            <a:off x="4912116" y="3883721"/>
            <a:ext cx="616487" cy="1558768"/>
          </a:xfrm>
          <a:prstGeom prst="straightConnector1">
            <a:avLst/>
          </a:prstGeom>
          <a:noFill/>
          <a:ln cap="flat" cmpd="sng" w="38100">
            <a:solidFill>
              <a:srgbClr val="0070C0"/>
            </a:solidFill>
            <a:prstDash val="solid"/>
            <a:miter lim="800000"/>
            <a:headEnd len="sm" w="sm" type="none"/>
            <a:tailEnd len="med" w="med" type="triangle"/>
          </a:ln>
        </p:spPr>
      </p:cxnSp>
      <p:sp>
        <p:nvSpPr>
          <p:cNvPr id="342" name="Google Shape;342;p37"/>
          <p:cNvSpPr txBox="1"/>
          <p:nvPr/>
        </p:nvSpPr>
        <p:spPr>
          <a:xfrm>
            <a:off x="8124836" y="3291206"/>
            <a:ext cx="3815266"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Composition &amp; aggregation both refer to </a:t>
            </a:r>
            <a:r>
              <a:rPr b="1" lang="en-US" sz="1800">
                <a:solidFill>
                  <a:schemeClr val="lt1"/>
                </a:solidFill>
                <a:latin typeface="Calibri"/>
                <a:ea typeface="Calibri"/>
                <a:cs typeface="Calibri"/>
                <a:sym typeface="Calibri"/>
              </a:rPr>
              <a:t>ownership</a:t>
            </a:r>
            <a:r>
              <a:rPr lang="en-US" sz="1800">
                <a:solidFill>
                  <a:schemeClr val="lt1"/>
                </a:solidFill>
                <a:latin typeface="Calibri"/>
                <a:ea typeface="Calibri"/>
                <a:cs typeface="Calibri"/>
                <a:sym typeface="Calibri"/>
              </a:rPr>
              <a:t> – “has a” relationship</a:t>
            </a:r>
            <a:endParaRPr sz="1800">
              <a:solidFill>
                <a:schemeClr val="lt1"/>
              </a:solidFill>
              <a:latin typeface="Calibri"/>
              <a:ea typeface="Calibri"/>
              <a:cs typeface="Calibri"/>
              <a:sym typeface="Calibri"/>
            </a:endParaRPr>
          </a:p>
        </p:txBody>
      </p:sp>
      <p:sp>
        <p:nvSpPr>
          <p:cNvPr id="343" name="Google Shape;343;p37"/>
          <p:cNvSpPr txBox="1"/>
          <p:nvPr/>
        </p:nvSpPr>
        <p:spPr>
          <a:xfrm>
            <a:off x="99499" y="5342008"/>
            <a:ext cx="4331824"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Composition</a:t>
            </a:r>
            <a:r>
              <a:rPr lang="en-US" sz="1800">
                <a:solidFill>
                  <a:schemeClr val="lt1"/>
                </a:solidFill>
                <a:latin typeface="Calibri"/>
                <a:ea typeface="Calibri"/>
                <a:cs typeface="Calibri"/>
                <a:sym typeface="Calibri"/>
              </a:rPr>
              <a:t> means that the object is exclusively owned by the owning (aggregating) object. Names cannot be shared between students, so each name is owned exclusively by each student</a:t>
            </a:r>
            <a:endParaRPr sz="1800">
              <a:solidFill>
                <a:schemeClr val="lt1"/>
              </a:solidFill>
              <a:latin typeface="Calibri"/>
              <a:ea typeface="Calibri"/>
              <a:cs typeface="Calibri"/>
              <a:sym typeface="Calibri"/>
            </a:endParaRPr>
          </a:p>
        </p:txBody>
      </p:sp>
      <p:sp>
        <p:nvSpPr>
          <p:cNvPr id="344" name="Google Shape;344;p37"/>
          <p:cNvSpPr txBox="1"/>
          <p:nvPr/>
        </p:nvSpPr>
        <p:spPr>
          <a:xfrm>
            <a:off x="4837967" y="5325111"/>
            <a:ext cx="4331824"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Aggregation</a:t>
            </a:r>
            <a:r>
              <a:rPr lang="en-US" sz="1800">
                <a:solidFill>
                  <a:schemeClr val="lt1"/>
                </a:solidFill>
                <a:latin typeface="Calibri"/>
                <a:ea typeface="Calibri"/>
                <a:cs typeface="Calibri"/>
                <a:sym typeface="Calibri"/>
              </a:rPr>
              <a:t> is ownership that can be shared. Many students can share one address, if the students are all living together. Aggregation is more general than composition.</a:t>
            </a:r>
            <a:endParaRPr sz="1800">
              <a:solidFill>
                <a:schemeClr val="lt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Student example – has a relationship</a:t>
            </a:r>
            <a:endParaRPr/>
          </a:p>
        </p:txBody>
      </p:sp>
      <p:sp>
        <p:nvSpPr>
          <p:cNvPr id="350" name="Google Shape;350;p38"/>
          <p:cNvSpPr txBox="1"/>
          <p:nvPr>
            <p:ph idx="1" type="body"/>
          </p:nvPr>
        </p:nvSpPr>
        <p:spPr>
          <a:xfrm>
            <a:off x="3328181" y="3823237"/>
            <a:ext cx="4788877" cy="263383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None/>
            </a:pPr>
            <a:r>
              <a:rPr lang="en-US"/>
              <a:t>public class Student {</a:t>
            </a:r>
            <a:endParaRPr/>
          </a:p>
          <a:p>
            <a:pPr indent="0" lvl="0" marL="0" rtl="0" algn="l">
              <a:lnSpc>
                <a:spcPct val="90000"/>
              </a:lnSpc>
              <a:spcBef>
                <a:spcPts val="1000"/>
              </a:spcBef>
              <a:spcAft>
                <a:spcPts val="0"/>
              </a:spcAft>
              <a:buClr>
                <a:schemeClr val="lt1"/>
              </a:buClr>
              <a:buSzPts val="2800"/>
              <a:buNone/>
            </a:pPr>
            <a:r>
              <a:rPr lang="en-US"/>
              <a:t>	private Name name;</a:t>
            </a:r>
            <a:endParaRPr/>
          </a:p>
          <a:p>
            <a:pPr indent="0" lvl="0" marL="0" rtl="0" algn="l">
              <a:lnSpc>
                <a:spcPct val="90000"/>
              </a:lnSpc>
              <a:spcBef>
                <a:spcPts val="1000"/>
              </a:spcBef>
              <a:spcAft>
                <a:spcPts val="0"/>
              </a:spcAft>
              <a:buClr>
                <a:schemeClr val="lt1"/>
              </a:buClr>
              <a:buSzPts val="2800"/>
              <a:buNone/>
            </a:pPr>
            <a:r>
              <a:rPr lang="en-US"/>
              <a:t>	private Address address;</a:t>
            </a:r>
            <a:endParaRPr/>
          </a:p>
          <a:p>
            <a:pPr indent="0" lvl="0" marL="0" rtl="0" algn="l">
              <a:lnSpc>
                <a:spcPct val="90000"/>
              </a:lnSpc>
              <a:spcBef>
                <a:spcPts val="1000"/>
              </a:spcBef>
              <a:spcAft>
                <a:spcPts val="0"/>
              </a:spcAft>
              <a:buClr>
                <a:schemeClr val="lt1"/>
              </a:buClr>
              <a:buSzPts val="2800"/>
              <a:buNone/>
            </a:pPr>
            <a:r>
              <a:rPr lang="en-US"/>
              <a:t>	…</a:t>
            </a:r>
            <a:endParaRPr/>
          </a:p>
          <a:p>
            <a:pPr indent="0" lvl="0" marL="0" rtl="0" algn="l">
              <a:lnSpc>
                <a:spcPct val="90000"/>
              </a:lnSpc>
              <a:spcBef>
                <a:spcPts val="1000"/>
              </a:spcBef>
              <a:spcAft>
                <a:spcPts val="0"/>
              </a:spcAft>
              <a:buClr>
                <a:schemeClr val="lt1"/>
              </a:buClr>
              <a:buSzPts val="2800"/>
              <a:buNone/>
            </a:pPr>
            <a:r>
              <a:rPr lang="en-US"/>
              <a:t>}</a:t>
            </a:r>
            <a:endParaRPr/>
          </a:p>
        </p:txBody>
      </p:sp>
      <p:sp>
        <p:nvSpPr>
          <p:cNvPr id="351" name="Google Shape;351;p38"/>
          <p:cNvSpPr txBox="1"/>
          <p:nvPr/>
        </p:nvSpPr>
        <p:spPr>
          <a:xfrm>
            <a:off x="168811" y="1378634"/>
            <a:ext cx="315936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public class 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String 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352" name="Google Shape;352;p38"/>
          <p:cNvSpPr txBox="1"/>
          <p:nvPr/>
        </p:nvSpPr>
        <p:spPr>
          <a:xfrm>
            <a:off x="8607082" y="1534661"/>
            <a:ext cx="3159369" cy="2031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public class Address{</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int streetNum;</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private String streetName;</a:t>
            </a:r>
            <a:endParaRPr sz="1800">
              <a:solidFill>
                <a:schemeClr val="lt1"/>
              </a:solidFill>
              <a:latin typeface="Calibri"/>
              <a:ea typeface="Calibri"/>
              <a:cs typeface="Calibri"/>
              <a:sym typeface="Calibri"/>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	…</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cxnSp>
        <p:nvCxnSpPr>
          <p:cNvPr id="353" name="Google Shape;353;p38"/>
          <p:cNvCxnSpPr/>
          <p:nvPr/>
        </p:nvCxnSpPr>
        <p:spPr>
          <a:xfrm rot="10800000">
            <a:off x="2293034" y="2194560"/>
            <a:ext cx="1899138" cy="2405575"/>
          </a:xfrm>
          <a:prstGeom prst="straightConnector1">
            <a:avLst/>
          </a:prstGeom>
          <a:noFill/>
          <a:ln cap="flat" cmpd="sng" w="28575">
            <a:solidFill>
              <a:schemeClr val="accent1"/>
            </a:solidFill>
            <a:prstDash val="solid"/>
            <a:miter lim="800000"/>
            <a:headEnd len="sm" w="sm" type="none"/>
            <a:tailEnd len="med" w="med" type="triangle"/>
          </a:ln>
        </p:spPr>
      </p:cxnSp>
      <p:cxnSp>
        <p:nvCxnSpPr>
          <p:cNvPr id="354" name="Google Shape;354;p38"/>
          <p:cNvCxnSpPr/>
          <p:nvPr/>
        </p:nvCxnSpPr>
        <p:spPr>
          <a:xfrm flipH="1" rot="10800000">
            <a:off x="7891975" y="2934962"/>
            <a:ext cx="1223890" cy="2205191"/>
          </a:xfrm>
          <a:prstGeom prst="straightConnector1">
            <a:avLst/>
          </a:prstGeom>
          <a:noFill/>
          <a:ln cap="flat" cmpd="sng" w="19050">
            <a:solidFill>
              <a:schemeClr val="accent1"/>
            </a:solidFill>
            <a:prstDash val="solid"/>
            <a:miter lim="800000"/>
            <a:headEnd len="sm" w="sm" type="none"/>
            <a:tailEnd len="med" w="med" type="triangle"/>
          </a:ln>
        </p:spPr>
      </p:cxn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Inheritance &amp; Polymorphism Part 1 Tutorials</a:t>
            </a:r>
            <a:endParaRPr/>
          </a:p>
        </p:txBody>
      </p:sp>
      <p:sp>
        <p:nvSpPr>
          <p:cNvPr id="360" name="Google Shape;360;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u="sng">
                <a:solidFill>
                  <a:schemeClr val="hlink"/>
                </a:solidFill>
                <a:hlinkClick r:id="rId3"/>
              </a:rPr>
              <a:t>Part 1 - GeometricShape</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4"/>
              </a:rPr>
              <a:t>Part 2 - Circle</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5"/>
              </a:rPr>
              <a:t>Part 3 - Rectangle &amp; TestGeometric </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6"/>
              </a:rPr>
              <a:t>Part 4 - Super &amp; Constructor Chaining</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7"/>
              </a:rPr>
              <a:t>Part 5 - Overriding Methods &amp; toString()</a:t>
            </a:r>
            <a:endParaRPr/>
          </a:p>
          <a:p>
            <a:pPr indent="-228600" lvl="0" marL="228600" rtl="0" algn="l">
              <a:lnSpc>
                <a:spcPct val="90000"/>
              </a:lnSpc>
              <a:spcBef>
                <a:spcPts val="1000"/>
              </a:spcBef>
              <a:spcAft>
                <a:spcPts val="0"/>
              </a:spcAft>
              <a:buClr>
                <a:schemeClr val="lt1"/>
              </a:buClr>
              <a:buSzPts val="2800"/>
              <a:buChar char="•"/>
            </a:pPr>
            <a:r>
              <a:rPr lang="en-US" u="sng">
                <a:solidFill>
                  <a:schemeClr val="hlink"/>
                </a:solidFill>
                <a:hlinkClick r:id="rId8"/>
              </a:rPr>
              <a:t>Part 6 - Object &amp; toString()</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4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Extra!</a:t>
            </a:r>
            <a:endParaRPr/>
          </a:p>
        </p:txBody>
      </p:sp>
      <p:sp>
        <p:nvSpPr>
          <p:cNvPr id="366" name="Google Shape;366;p40"/>
          <p:cNvSpPr txBox="1"/>
          <p:nvPr>
            <p:ph idx="1" type="body"/>
          </p:nvPr>
        </p:nvSpPr>
        <p:spPr>
          <a:xfrm>
            <a:off x="838200" y="1339403"/>
            <a:ext cx="10515600" cy="4837560"/>
          </a:xfrm>
          <a:prstGeom prst="rect">
            <a:avLst/>
          </a:prstGeom>
          <a:noFill/>
          <a:ln>
            <a:noFill/>
          </a:ln>
        </p:spPr>
        <p:txBody>
          <a:bodyPr anchorCtr="0" anchor="t" bIns="45700" lIns="91425" spcFirstLastPara="1" rIns="91425" wrap="square" tIns="45700">
            <a:normAutofit fontScale="77500" lnSpcReduction="20000"/>
          </a:bodyPr>
          <a:lstStyle/>
          <a:p>
            <a:pPr indent="-228631" lvl="0" marL="228600" rtl="0" algn="l">
              <a:lnSpc>
                <a:spcPct val="90000"/>
              </a:lnSpc>
              <a:spcBef>
                <a:spcPts val="0"/>
              </a:spcBef>
              <a:spcAft>
                <a:spcPts val="0"/>
              </a:spcAft>
              <a:buClr>
                <a:schemeClr val="lt1"/>
              </a:buClr>
              <a:buSzPct val="100000"/>
              <a:buChar char="•"/>
            </a:pPr>
            <a:r>
              <a:rPr lang="en-US" sz="2900"/>
              <a:t>In this project, you will create a class that can tell riddles like the following:</a:t>
            </a:r>
            <a:endParaRPr/>
          </a:p>
          <a:p>
            <a:pPr indent="-228631" lvl="1" marL="685800" rtl="0" algn="l">
              <a:lnSpc>
                <a:spcPct val="90000"/>
              </a:lnSpc>
              <a:spcBef>
                <a:spcPts val="500"/>
              </a:spcBef>
              <a:spcAft>
                <a:spcPts val="0"/>
              </a:spcAft>
              <a:buClr>
                <a:schemeClr val="lt1"/>
              </a:buClr>
              <a:buSzPct val="100000"/>
              <a:buChar char="•"/>
            </a:pPr>
            <a:r>
              <a:rPr i="1" lang="en-US" sz="2900"/>
              <a:t>Riddle Question: Why did the chicken cross the playground?</a:t>
            </a:r>
            <a:endParaRPr/>
          </a:p>
          <a:p>
            <a:pPr indent="-228631" lvl="1" marL="685800" rtl="0" algn="l">
              <a:lnSpc>
                <a:spcPct val="90000"/>
              </a:lnSpc>
              <a:spcBef>
                <a:spcPts val="500"/>
              </a:spcBef>
              <a:spcAft>
                <a:spcPts val="0"/>
              </a:spcAft>
              <a:buClr>
                <a:schemeClr val="lt1"/>
              </a:buClr>
              <a:buSzPct val="100000"/>
              <a:buChar char="•"/>
            </a:pPr>
            <a:r>
              <a:rPr i="1" lang="en-US" sz="2900"/>
              <a:t>Riddle Answer: To get to the other slide!</a:t>
            </a:r>
            <a:endParaRPr/>
          </a:p>
          <a:p>
            <a:pPr indent="-228631" lvl="0" marL="228600" rtl="0" algn="l">
              <a:lnSpc>
                <a:spcPct val="90000"/>
              </a:lnSpc>
              <a:spcBef>
                <a:spcPts val="1000"/>
              </a:spcBef>
              <a:spcAft>
                <a:spcPts val="0"/>
              </a:spcAft>
              <a:buClr>
                <a:schemeClr val="lt1"/>
              </a:buClr>
              <a:buSzPct val="100000"/>
              <a:buChar char="•"/>
            </a:pPr>
            <a:r>
              <a:rPr lang="en-US" sz="2900"/>
              <a:t>First, brainstorm to do the </a:t>
            </a:r>
            <a:r>
              <a:rPr b="1" lang="en-US" sz="2900"/>
              <a:t>Object-Oriented Design</a:t>
            </a:r>
            <a:r>
              <a:rPr lang="en-US" sz="2900"/>
              <a:t> for a riddle asking program. What should we call this class? What data does it need to keep track of in instance variables? What is the data type for the instance variables? What methods do we need? (You could draw a Class Diagram for this class using </a:t>
            </a:r>
            <a:r>
              <a:rPr lang="en-US" sz="2900" u="sng">
                <a:solidFill>
                  <a:schemeClr val="hlink"/>
                </a:solidFill>
                <a:hlinkClick r:id="rId3"/>
              </a:rPr>
              <a:t>Creately.com</a:t>
            </a:r>
            <a:r>
              <a:rPr lang="en-US" sz="2900"/>
              <a:t>, although it is not required).</a:t>
            </a:r>
            <a:endParaRPr/>
          </a:p>
          <a:p>
            <a:pPr indent="-228631" lvl="0" marL="228600" rtl="0" algn="l">
              <a:lnSpc>
                <a:spcPct val="90000"/>
              </a:lnSpc>
              <a:spcBef>
                <a:spcPts val="1000"/>
              </a:spcBef>
              <a:spcAft>
                <a:spcPts val="0"/>
              </a:spcAft>
              <a:buClr>
                <a:schemeClr val="lt1"/>
              </a:buClr>
              <a:buSzPct val="100000"/>
              <a:buChar char="•"/>
            </a:pPr>
            <a:r>
              <a:rPr lang="en-US" sz="2900"/>
              <a:t>Using the Person class above as a guide, write a Riddle class in the Active Code template below that has 2 instance variables for the riddle’s question and answer, a constructor that initializes the riddle, and 2 methods to ask the riddle and answer the riddle. Hint: Don’t name your instance variables initQuestion and initAnswer – we’ll explain why shortly. If you came up with other instance variables and methods for this class, you can add those too! Don’t forget to specify the private or public access modifiers. Use the outline in the Active Code below. You will learn how to write constructors and other methods in detail in the next lessons.</a:t>
            </a:r>
            <a:endParaRPr/>
          </a:p>
          <a:p>
            <a:pPr indent="-228631" lvl="0" marL="228600" rtl="0" algn="l">
              <a:lnSpc>
                <a:spcPct val="90000"/>
              </a:lnSpc>
              <a:spcBef>
                <a:spcPts val="1000"/>
              </a:spcBef>
              <a:spcAft>
                <a:spcPts val="0"/>
              </a:spcAft>
              <a:buClr>
                <a:schemeClr val="lt1"/>
              </a:buClr>
              <a:buSzPct val="100000"/>
              <a:buChar char="•"/>
            </a:pPr>
            <a:r>
              <a:rPr lang="en-US" sz="2900"/>
              <a:t>Complete the main method to construct at least 2 Riddle objects and call their printQuestion() and printAnswer() methods to ask and answer the riddle. You can look up some good riddles online.</a:t>
            </a:r>
            <a:endParaRPr/>
          </a:p>
          <a:p>
            <a:pPr indent="0" lvl="0" marL="0" rtl="0" algn="l">
              <a:lnSpc>
                <a:spcPct val="90000"/>
              </a:lnSpc>
              <a:spcBef>
                <a:spcPts val="1000"/>
              </a:spcBef>
              <a:spcAft>
                <a:spcPts val="0"/>
              </a:spcAft>
              <a:buClr>
                <a:schemeClr val="lt1"/>
              </a:buClr>
              <a:buSzPct val="100000"/>
              <a:buNone/>
            </a:pPr>
            <a:r>
              <a:t/>
            </a:r>
            <a:endParaRPr/>
          </a:p>
        </p:txBody>
      </p:sp>
      <p:sp>
        <p:nvSpPr>
          <p:cNvPr id="367" name="Google Shape;367;p40">
            <a:hlinkClick r:id="rId4"/>
          </p:cNvPr>
          <p:cNvSpPr/>
          <p:nvPr/>
        </p:nvSpPr>
        <p:spPr>
          <a:xfrm>
            <a:off x="5499279" y="270456"/>
            <a:ext cx="5344732" cy="734096"/>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Use this repl.it: https://repl.it/@BrittanyWest1/ComplexWeakTag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Rewind/Review OOP!</a:t>
            </a:r>
            <a:endParaRPr/>
          </a:p>
        </p:txBody>
      </p:sp>
      <p:sp>
        <p:nvSpPr>
          <p:cNvPr id="101" name="Google Shape;101;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lt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Anatomy of a class</a:t>
            </a:r>
            <a:endParaRPr/>
          </a:p>
        </p:txBody>
      </p:sp>
      <p:sp>
        <p:nvSpPr>
          <p:cNvPr id="107" name="Google Shape;107;p16"/>
          <p:cNvSpPr txBox="1"/>
          <p:nvPr>
            <p:ph idx="1" type="body"/>
          </p:nvPr>
        </p:nvSpPr>
        <p:spPr>
          <a:xfrm>
            <a:off x="838200" y="1825624"/>
            <a:ext cx="10515600" cy="4665327"/>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lt1"/>
              </a:buClr>
              <a:buSzPct val="100000"/>
              <a:buChar char="•"/>
            </a:pPr>
            <a:r>
              <a:rPr lang="en-US"/>
              <a:t>Instance variables</a:t>
            </a:r>
            <a:endParaRPr/>
          </a:p>
          <a:p>
            <a:pPr indent="-228600" lvl="1" marL="685800" rtl="0" algn="l">
              <a:lnSpc>
                <a:spcPct val="90000"/>
              </a:lnSpc>
              <a:spcBef>
                <a:spcPts val="500"/>
              </a:spcBef>
              <a:spcAft>
                <a:spcPts val="0"/>
              </a:spcAft>
              <a:buClr>
                <a:schemeClr val="lt1"/>
              </a:buClr>
              <a:buSzPct val="100000"/>
              <a:buChar char="•"/>
            </a:pPr>
            <a:r>
              <a:rPr lang="en-US"/>
              <a:t>also called </a:t>
            </a:r>
            <a:r>
              <a:rPr i="1" lang="en-US"/>
              <a:t>attributes</a:t>
            </a:r>
            <a:endParaRPr/>
          </a:p>
          <a:p>
            <a:pPr indent="-228600" lvl="1" marL="685800" rtl="0" algn="l">
              <a:lnSpc>
                <a:spcPct val="90000"/>
              </a:lnSpc>
              <a:spcBef>
                <a:spcPts val="500"/>
              </a:spcBef>
              <a:spcAft>
                <a:spcPts val="0"/>
              </a:spcAft>
              <a:buClr>
                <a:schemeClr val="lt1"/>
              </a:buClr>
              <a:buSzPct val="100000"/>
              <a:buChar char="•"/>
            </a:pPr>
            <a:r>
              <a:rPr lang="en-US"/>
              <a:t>typically instance variables are </a:t>
            </a:r>
            <a:r>
              <a:rPr i="1" lang="en-US"/>
              <a:t>private</a:t>
            </a:r>
            <a:r>
              <a:rPr lang="en-US"/>
              <a:t> using the access modifier</a:t>
            </a:r>
            <a:endParaRPr/>
          </a:p>
          <a:p>
            <a:pPr indent="-228600" lvl="0" marL="228600" rtl="0" algn="l">
              <a:lnSpc>
                <a:spcPct val="90000"/>
              </a:lnSpc>
              <a:spcBef>
                <a:spcPts val="1000"/>
              </a:spcBef>
              <a:spcAft>
                <a:spcPts val="0"/>
              </a:spcAft>
              <a:buClr>
                <a:schemeClr val="lt1"/>
              </a:buClr>
              <a:buSzPct val="100000"/>
              <a:buChar char="•"/>
            </a:pPr>
            <a:r>
              <a:rPr lang="en-US"/>
              <a:t>Methods</a:t>
            </a:r>
            <a:endParaRPr/>
          </a:p>
          <a:p>
            <a:pPr indent="-228600" lvl="1" marL="685800" rtl="0" algn="l">
              <a:lnSpc>
                <a:spcPct val="90000"/>
              </a:lnSpc>
              <a:spcBef>
                <a:spcPts val="500"/>
              </a:spcBef>
              <a:spcAft>
                <a:spcPts val="0"/>
              </a:spcAft>
              <a:buClr>
                <a:schemeClr val="lt1"/>
              </a:buClr>
              <a:buSzPct val="100000"/>
              <a:buChar char="•"/>
            </a:pPr>
            <a:r>
              <a:rPr lang="en-US"/>
              <a:t>think of as </a:t>
            </a:r>
            <a:r>
              <a:rPr i="1" lang="en-US"/>
              <a:t>behaviors</a:t>
            </a:r>
            <a:endParaRPr/>
          </a:p>
          <a:p>
            <a:pPr indent="-228600" lvl="1" marL="685800" rtl="0" algn="l">
              <a:lnSpc>
                <a:spcPct val="90000"/>
              </a:lnSpc>
              <a:spcBef>
                <a:spcPts val="500"/>
              </a:spcBef>
              <a:spcAft>
                <a:spcPts val="0"/>
              </a:spcAft>
              <a:buClr>
                <a:schemeClr val="lt1"/>
              </a:buClr>
              <a:buSzPct val="100000"/>
              <a:buChar char="•"/>
            </a:pPr>
            <a:r>
              <a:rPr lang="en-US"/>
              <a:t>typically are public, but can be private</a:t>
            </a:r>
            <a:endParaRPr/>
          </a:p>
          <a:p>
            <a:pPr indent="-228600" lvl="1" marL="685800" rtl="0" algn="l">
              <a:lnSpc>
                <a:spcPct val="90000"/>
              </a:lnSpc>
              <a:spcBef>
                <a:spcPts val="500"/>
              </a:spcBef>
              <a:spcAft>
                <a:spcPts val="0"/>
              </a:spcAft>
              <a:buClr>
                <a:schemeClr val="lt1"/>
              </a:buClr>
              <a:buSzPct val="100000"/>
              <a:buChar char="•"/>
            </a:pPr>
            <a:r>
              <a:rPr lang="en-US"/>
              <a:t>Constructors</a:t>
            </a:r>
            <a:endParaRPr/>
          </a:p>
          <a:p>
            <a:pPr indent="-228600" lvl="2" marL="1143000" rtl="0" algn="l">
              <a:lnSpc>
                <a:spcPct val="90000"/>
              </a:lnSpc>
              <a:spcBef>
                <a:spcPts val="500"/>
              </a:spcBef>
              <a:spcAft>
                <a:spcPts val="0"/>
              </a:spcAft>
              <a:buClr>
                <a:schemeClr val="lt1"/>
              </a:buClr>
              <a:buSzPct val="100000"/>
              <a:buChar char="•"/>
            </a:pPr>
            <a:r>
              <a:rPr lang="en-US"/>
              <a:t>used to create instances of the class</a:t>
            </a:r>
            <a:endParaRPr/>
          </a:p>
          <a:p>
            <a:pPr indent="-228600" lvl="1" marL="685800" rtl="0" algn="l">
              <a:lnSpc>
                <a:spcPct val="90000"/>
              </a:lnSpc>
              <a:spcBef>
                <a:spcPts val="500"/>
              </a:spcBef>
              <a:spcAft>
                <a:spcPts val="0"/>
              </a:spcAft>
              <a:buClr>
                <a:schemeClr val="lt1"/>
              </a:buClr>
              <a:buSzPct val="100000"/>
              <a:buChar char="•"/>
            </a:pPr>
            <a:r>
              <a:rPr lang="en-US"/>
              <a:t>Accessor methods</a:t>
            </a:r>
            <a:endParaRPr/>
          </a:p>
          <a:p>
            <a:pPr indent="-228600" lvl="2" marL="1143000" rtl="0" algn="l">
              <a:lnSpc>
                <a:spcPct val="90000"/>
              </a:lnSpc>
              <a:spcBef>
                <a:spcPts val="500"/>
              </a:spcBef>
              <a:spcAft>
                <a:spcPts val="0"/>
              </a:spcAft>
              <a:buClr>
                <a:schemeClr val="lt1"/>
              </a:buClr>
              <a:buSzPct val="100000"/>
              <a:buChar char="•"/>
            </a:pPr>
            <a:r>
              <a:rPr lang="en-US"/>
              <a:t>used to access the data stored in private instance variables</a:t>
            </a:r>
            <a:endParaRPr/>
          </a:p>
          <a:p>
            <a:pPr indent="-228600" lvl="1" marL="685800" rtl="0" algn="l">
              <a:lnSpc>
                <a:spcPct val="90000"/>
              </a:lnSpc>
              <a:spcBef>
                <a:spcPts val="500"/>
              </a:spcBef>
              <a:spcAft>
                <a:spcPts val="0"/>
              </a:spcAft>
              <a:buClr>
                <a:schemeClr val="lt1"/>
              </a:buClr>
              <a:buSzPct val="100000"/>
              <a:buChar char="•"/>
            </a:pPr>
            <a:r>
              <a:rPr lang="en-US"/>
              <a:t>Mutator methods</a:t>
            </a:r>
            <a:endParaRPr/>
          </a:p>
          <a:p>
            <a:pPr indent="-228600" lvl="2" marL="1143000" rtl="0" algn="l">
              <a:lnSpc>
                <a:spcPct val="90000"/>
              </a:lnSpc>
              <a:spcBef>
                <a:spcPts val="500"/>
              </a:spcBef>
              <a:spcAft>
                <a:spcPts val="0"/>
              </a:spcAft>
              <a:buClr>
                <a:schemeClr val="lt1"/>
              </a:buClr>
              <a:buSzPct val="100000"/>
              <a:buChar char="•"/>
            </a:pPr>
            <a:r>
              <a:rPr lang="en-US"/>
              <a:t>used to change (mutate) the data stored in private instance variables</a:t>
            </a:r>
            <a:endParaRPr/>
          </a:p>
          <a:p>
            <a:pPr indent="-228600" lvl="1" marL="685800" rtl="0" algn="l">
              <a:lnSpc>
                <a:spcPct val="90000"/>
              </a:lnSpc>
              <a:spcBef>
                <a:spcPts val="500"/>
              </a:spcBef>
              <a:spcAft>
                <a:spcPts val="0"/>
              </a:spcAft>
              <a:buClr>
                <a:schemeClr val="lt1"/>
              </a:buClr>
              <a:buSzPct val="100000"/>
              <a:buChar char="•"/>
            </a:pPr>
            <a:r>
              <a:rPr lang="en-US"/>
              <a:t>Other instance methods</a:t>
            </a:r>
            <a:endParaRPr/>
          </a:p>
          <a:p>
            <a:pPr indent="-228600" lvl="2" marL="1143000" rtl="0" algn="l">
              <a:lnSpc>
                <a:spcPct val="90000"/>
              </a:lnSpc>
              <a:spcBef>
                <a:spcPts val="500"/>
              </a:spcBef>
              <a:spcAft>
                <a:spcPts val="0"/>
              </a:spcAft>
              <a:buClr>
                <a:schemeClr val="lt1"/>
              </a:buClr>
              <a:buSzPct val="100000"/>
              <a:buChar char="•"/>
            </a:pPr>
            <a:r>
              <a:rPr lang="en-US"/>
              <a:t>may be used to provide behaviors that the object will perform</a:t>
            </a:r>
            <a:endParaRPr/>
          </a:p>
          <a:p>
            <a:pPr indent="-87630" lvl="1" marL="685800" rtl="0" algn="l">
              <a:lnSpc>
                <a:spcPct val="90000"/>
              </a:lnSpc>
              <a:spcBef>
                <a:spcPts val="500"/>
              </a:spcBef>
              <a:spcAft>
                <a:spcPts val="0"/>
              </a:spcAft>
              <a:buClr>
                <a:schemeClr val="lt1"/>
              </a:buClr>
              <a:buSzPct val="100000"/>
              <a:buNone/>
            </a:pPr>
            <a:r>
              <a:t/>
            </a:r>
            <a:endParaRPr i="1"/>
          </a:p>
        </p:txBody>
      </p:sp>
      <p:sp>
        <p:nvSpPr>
          <p:cNvPr id="108" name="Google Shape;108;p16"/>
          <p:cNvSpPr/>
          <p:nvPr/>
        </p:nvSpPr>
        <p:spPr>
          <a:xfrm>
            <a:off x="2485623" y="2137891"/>
            <a:ext cx="7057623" cy="927279"/>
          </a:xfrm>
          <a:prstGeom prst="ellipse">
            <a:avLst/>
          </a:prstGeom>
          <a:noFill/>
          <a:ln cap="flat" cmpd="sng" w="38100">
            <a:solidFill>
              <a:srgbClr val="96362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09" name="Google Shape;109;p16"/>
          <p:cNvCxnSpPr/>
          <p:nvPr/>
        </p:nvCxnSpPr>
        <p:spPr>
          <a:xfrm flipH="1">
            <a:off x="7418231" y="1455313"/>
            <a:ext cx="772732" cy="837126"/>
          </a:xfrm>
          <a:prstGeom prst="straightConnector1">
            <a:avLst/>
          </a:prstGeom>
          <a:noFill/>
          <a:ln cap="flat" cmpd="sng" w="9525">
            <a:solidFill>
              <a:schemeClr val="accent1"/>
            </a:solidFill>
            <a:prstDash val="solid"/>
            <a:miter lim="800000"/>
            <a:headEnd len="sm" w="sm" type="none"/>
            <a:tailEnd len="med" w="med" type="triangle"/>
          </a:ln>
        </p:spPr>
      </p:cxnSp>
      <p:sp>
        <p:nvSpPr>
          <p:cNvPr id="110" name="Google Shape;110;p16"/>
          <p:cNvSpPr txBox="1"/>
          <p:nvPr/>
        </p:nvSpPr>
        <p:spPr>
          <a:xfrm>
            <a:off x="8190963" y="1180494"/>
            <a:ext cx="355456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Data Encapsulation: where the data and code acting on the data are wrapped into a single unit and the implementation details are </a:t>
            </a:r>
            <a:r>
              <a:rPr b="1" i="0" lang="en-US" sz="1800" u="none" cap="none" strike="noStrike">
                <a:solidFill>
                  <a:schemeClr val="lt1"/>
                </a:solidFill>
                <a:latin typeface="Calibri"/>
                <a:ea typeface="Calibri"/>
                <a:cs typeface="Calibri"/>
                <a:sym typeface="Calibri"/>
              </a:rPr>
              <a:t>hidden</a:t>
            </a:r>
            <a:endParaRPr b="1" sz="18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p:nvPr/>
        </p:nvSpPr>
        <p:spPr>
          <a:xfrm>
            <a:off x="3052293" y="2112135"/>
            <a:ext cx="3052293" cy="3348507"/>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Class documentation or contract (signatures of public methods and variables)</a:t>
            </a:r>
            <a:endParaRPr sz="1800">
              <a:solidFill>
                <a:schemeClr val="lt1"/>
              </a:solidFill>
              <a:latin typeface="Calibri"/>
              <a:ea typeface="Calibri"/>
              <a:cs typeface="Calibri"/>
              <a:sym typeface="Calibri"/>
            </a:endParaRPr>
          </a:p>
        </p:txBody>
      </p:sp>
      <p:sp>
        <p:nvSpPr>
          <p:cNvPr id="116" name="Google Shape;11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Abstraction &amp; Encapsulation</a:t>
            </a:r>
            <a:endParaRPr/>
          </a:p>
        </p:txBody>
      </p:sp>
      <p:sp>
        <p:nvSpPr>
          <p:cNvPr id="117" name="Google Shape;117;p17"/>
          <p:cNvSpPr/>
          <p:nvPr/>
        </p:nvSpPr>
        <p:spPr>
          <a:xfrm>
            <a:off x="3601131" y="3521677"/>
            <a:ext cx="1725769" cy="1532586"/>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Calibri"/>
                <a:ea typeface="Calibri"/>
                <a:cs typeface="Calibri"/>
                <a:sym typeface="Calibri"/>
              </a:rPr>
              <a:t>Class implementation</a:t>
            </a:r>
            <a:endParaRPr sz="1800">
              <a:solidFill>
                <a:schemeClr val="lt1"/>
              </a:solidFill>
              <a:latin typeface="Calibri"/>
              <a:ea typeface="Calibri"/>
              <a:cs typeface="Calibri"/>
              <a:sym typeface="Calibri"/>
            </a:endParaRPr>
          </a:p>
        </p:txBody>
      </p:sp>
      <p:sp>
        <p:nvSpPr>
          <p:cNvPr id="118" name="Google Shape;118;p17"/>
          <p:cNvSpPr txBox="1"/>
          <p:nvPr/>
        </p:nvSpPr>
        <p:spPr>
          <a:xfrm>
            <a:off x="7371471" y="1983545"/>
            <a:ext cx="2082018"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A “client” or someone who is using your class (maybe a coworker) only sees this</a:t>
            </a:r>
            <a:endParaRPr sz="1800">
              <a:solidFill>
                <a:schemeClr val="lt1"/>
              </a:solidFill>
              <a:latin typeface="Calibri"/>
              <a:ea typeface="Calibri"/>
              <a:cs typeface="Calibri"/>
              <a:sym typeface="Calibri"/>
            </a:endParaRPr>
          </a:p>
        </p:txBody>
      </p:sp>
      <p:cxnSp>
        <p:nvCxnSpPr>
          <p:cNvPr id="119" name="Google Shape;119;p17"/>
          <p:cNvCxnSpPr/>
          <p:nvPr/>
        </p:nvCxnSpPr>
        <p:spPr>
          <a:xfrm rot="10800000">
            <a:off x="6274191" y="2644726"/>
            <a:ext cx="801858" cy="42203"/>
          </a:xfrm>
          <a:prstGeom prst="straightConnector1">
            <a:avLst/>
          </a:prstGeom>
          <a:noFill/>
          <a:ln cap="flat" cmpd="sng" w="28575">
            <a:solidFill>
              <a:schemeClr val="accent1"/>
            </a:solidFill>
            <a:prstDash val="solid"/>
            <a:miter lim="800000"/>
            <a:headEnd len="sm" w="sm" type="none"/>
            <a:tailEnd len="med" w="med" type="triangle"/>
          </a:ln>
        </p:spPr>
      </p:cxnSp>
      <p:cxnSp>
        <p:nvCxnSpPr>
          <p:cNvPr id="120" name="Google Shape;120;p17"/>
          <p:cNvCxnSpPr/>
          <p:nvPr/>
        </p:nvCxnSpPr>
        <p:spPr>
          <a:xfrm flipH="1" rot="10800000">
            <a:off x="1785408" y="4023360"/>
            <a:ext cx="1689312" cy="799515"/>
          </a:xfrm>
          <a:prstGeom prst="straightConnector1">
            <a:avLst/>
          </a:prstGeom>
          <a:noFill/>
          <a:ln cap="flat" cmpd="sng" w="28575">
            <a:solidFill>
              <a:srgbClr val="002060"/>
            </a:solidFill>
            <a:prstDash val="solid"/>
            <a:miter lim="800000"/>
            <a:headEnd len="sm" w="sm" type="none"/>
            <a:tailEnd len="med" w="med" type="triangle"/>
          </a:ln>
        </p:spPr>
      </p:cxnSp>
      <p:sp>
        <p:nvSpPr>
          <p:cNvPr id="121" name="Google Shape;121;p17"/>
          <p:cNvSpPr txBox="1"/>
          <p:nvPr/>
        </p:nvSpPr>
        <p:spPr>
          <a:xfrm>
            <a:off x="192589" y="4541521"/>
            <a:ext cx="2082018"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This is hidden - encapsulated</a:t>
            </a: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alpha val="98823"/>
          </a:schemeClr>
        </a:solidFill>
      </p:bgPr>
    </p:bg>
    <p:spTree>
      <p:nvGrpSpPr>
        <p:cNvPr id="125" name="Shape 125"/>
        <p:cNvGrpSpPr/>
        <p:nvPr/>
      </p:nvGrpSpPr>
      <p:grpSpPr>
        <a:xfrm>
          <a:off x="0" y="0"/>
          <a:ext cx="0" cy="0"/>
          <a:chOff x="0" y="0"/>
          <a:chExt cx="0" cy="0"/>
        </a:xfrm>
      </p:grpSpPr>
      <p:sp>
        <p:nvSpPr>
          <p:cNvPr id="126" name="Google Shape;12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Class Abstraction &amp; Encapsulation</a:t>
            </a:r>
            <a:endParaRPr/>
          </a:p>
        </p:txBody>
      </p:sp>
      <p:pic>
        <p:nvPicPr>
          <p:cNvPr id="127" name="Google Shape;127;p18"/>
          <p:cNvPicPr preferRelativeResize="0"/>
          <p:nvPr/>
        </p:nvPicPr>
        <p:blipFill rotWithShape="1">
          <a:blip r:embed="rId3">
            <a:alphaModFix/>
          </a:blip>
          <a:srcRect b="0" l="0" r="0" t="0"/>
          <a:stretch/>
        </p:blipFill>
        <p:spPr>
          <a:xfrm>
            <a:off x="148004" y="1833049"/>
            <a:ext cx="5143500" cy="2038350"/>
          </a:xfrm>
          <a:prstGeom prst="rect">
            <a:avLst/>
          </a:prstGeom>
          <a:noFill/>
          <a:ln>
            <a:noFill/>
          </a:ln>
        </p:spPr>
      </p:pic>
      <p:pic>
        <p:nvPicPr>
          <p:cNvPr id="128" name="Google Shape;128;p18"/>
          <p:cNvPicPr preferRelativeResize="0"/>
          <p:nvPr/>
        </p:nvPicPr>
        <p:blipFill rotWithShape="1">
          <a:blip r:embed="rId4">
            <a:alphaModFix/>
          </a:blip>
          <a:srcRect b="0" l="0" r="0" t="0"/>
          <a:stretch/>
        </p:blipFill>
        <p:spPr>
          <a:xfrm>
            <a:off x="148004" y="3838575"/>
            <a:ext cx="5172075" cy="3019425"/>
          </a:xfrm>
          <a:prstGeom prst="rect">
            <a:avLst/>
          </a:prstGeom>
          <a:noFill/>
          <a:ln>
            <a:noFill/>
          </a:ln>
        </p:spPr>
      </p:pic>
      <p:sp>
        <p:nvSpPr>
          <p:cNvPr id="129" name="Google Shape;129;p18"/>
          <p:cNvSpPr/>
          <p:nvPr/>
        </p:nvSpPr>
        <p:spPr>
          <a:xfrm>
            <a:off x="492369" y="1983545"/>
            <a:ext cx="4389120" cy="829993"/>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0" name="Google Shape;130;p18"/>
          <p:cNvSpPr/>
          <p:nvPr/>
        </p:nvSpPr>
        <p:spPr>
          <a:xfrm>
            <a:off x="715108" y="3606898"/>
            <a:ext cx="4389120" cy="829993"/>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1" name="Google Shape;131;p18"/>
          <p:cNvSpPr/>
          <p:nvPr/>
        </p:nvSpPr>
        <p:spPr>
          <a:xfrm>
            <a:off x="838200" y="5046932"/>
            <a:ext cx="4389120" cy="312859"/>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18"/>
          <p:cNvSpPr/>
          <p:nvPr/>
        </p:nvSpPr>
        <p:spPr>
          <a:xfrm>
            <a:off x="715108" y="5969832"/>
            <a:ext cx="4512212" cy="614946"/>
          </a:xfrm>
          <a:prstGeom prst="rect">
            <a:avLst/>
          </a:prstGeom>
          <a:solidFill>
            <a:srgbClr val="77DFC4">
              <a:alpha val="60784"/>
            </a:srgbClr>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3" name="Google Shape;133;p18"/>
          <p:cNvSpPr txBox="1"/>
          <p:nvPr/>
        </p:nvSpPr>
        <p:spPr>
          <a:xfrm>
            <a:off x="6541477" y="2490372"/>
            <a:ext cx="441725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Calibri"/>
                <a:ea typeface="Calibri"/>
                <a:cs typeface="Calibri"/>
                <a:sym typeface="Calibri"/>
              </a:rPr>
              <a:t>The highlighted areas are what we won’t see if we are using the class, due to class </a:t>
            </a:r>
            <a:r>
              <a:rPr b="1" lang="en-US" sz="2400">
                <a:solidFill>
                  <a:schemeClr val="lt1"/>
                </a:solidFill>
                <a:latin typeface="Calibri"/>
                <a:ea typeface="Calibri"/>
                <a:cs typeface="Calibri"/>
                <a:sym typeface="Calibri"/>
              </a:rPr>
              <a:t>encapsulation</a:t>
            </a:r>
            <a:endParaRPr b="1" sz="24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9"/>
          <p:cNvSpPr txBox="1"/>
          <p:nvPr>
            <p:ph type="title"/>
          </p:nvPr>
        </p:nvSpPr>
        <p:spPr>
          <a:xfrm>
            <a:off x="838200" y="97833"/>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Object Oriented Programming – a big picture!</a:t>
            </a:r>
            <a:endParaRPr/>
          </a:p>
        </p:txBody>
      </p:sp>
      <p:pic>
        <p:nvPicPr>
          <p:cNvPr id="139" name="Google Shape;139;p19"/>
          <p:cNvPicPr preferRelativeResize="0"/>
          <p:nvPr>
            <p:ph idx="1" type="body"/>
          </p:nvPr>
        </p:nvPicPr>
        <p:blipFill rotWithShape="1">
          <a:blip r:embed="rId3">
            <a:alphaModFix/>
          </a:blip>
          <a:srcRect b="0" l="0" r="73436" t="0"/>
          <a:stretch/>
        </p:blipFill>
        <p:spPr>
          <a:xfrm>
            <a:off x="243840" y="2094168"/>
            <a:ext cx="2429022" cy="3476625"/>
          </a:xfrm>
          <a:prstGeom prst="rect">
            <a:avLst/>
          </a:prstGeom>
          <a:noFill/>
          <a:ln>
            <a:noFill/>
          </a:ln>
        </p:spPr>
      </p:pic>
      <p:pic>
        <p:nvPicPr>
          <p:cNvPr id="140" name="Google Shape;140;p19"/>
          <p:cNvPicPr preferRelativeResize="0"/>
          <p:nvPr/>
        </p:nvPicPr>
        <p:blipFill rotWithShape="1">
          <a:blip r:embed="rId3">
            <a:alphaModFix/>
          </a:blip>
          <a:srcRect b="0" l="26590" r="26487" t="0"/>
          <a:stretch/>
        </p:blipFill>
        <p:spPr>
          <a:xfrm>
            <a:off x="2996419" y="1448973"/>
            <a:ext cx="6233726" cy="5176910"/>
          </a:xfrm>
          <a:prstGeom prst="rect">
            <a:avLst/>
          </a:prstGeom>
          <a:noFill/>
          <a:ln>
            <a:noFill/>
          </a:ln>
        </p:spPr>
      </p:pic>
      <p:pic>
        <p:nvPicPr>
          <p:cNvPr id="141" name="Google Shape;141;p19"/>
          <p:cNvPicPr preferRelativeResize="0"/>
          <p:nvPr/>
        </p:nvPicPr>
        <p:blipFill rotWithShape="1">
          <a:blip r:embed="rId3">
            <a:alphaModFix/>
          </a:blip>
          <a:srcRect b="0" l="73385" r="0" t="0"/>
          <a:stretch/>
        </p:blipFill>
        <p:spPr>
          <a:xfrm>
            <a:off x="9603544" y="2094167"/>
            <a:ext cx="2433711" cy="3476625"/>
          </a:xfrm>
          <a:prstGeom prst="rect">
            <a:avLst/>
          </a:prstGeom>
          <a:noFill/>
          <a:ln>
            <a:noFill/>
          </a:ln>
        </p:spPr>
      </p:pic>
      <p:sp>
        <p:nvSpPr>
          <p:cNvPr id="142" name="Google Shape;142;p19"/>
          <p:cNvSpPr/>
          <p:nvPr/>
        </p:nvSpPr>
        <p:spPr>
          <a:xfrm>
            <a:off x="3698064" y="4178091"/>
            <a:ext cx="2475914" cy="1589663"/>
          </a:xfrm>
          <a:prstGeom prst="rect">
            <a:avLst/>
          </a:prstGeom>
          <a:solidFill>
            <a:schemeClr val="accent2"/>
          </a:solidFill>
          <a:ln cap="flat" cmpd="sng" w="12700">
            <a:solidFill>
              <a:srgbClr val="6E8A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accent2"/>
              </a:solidFill>
              <a:latin typeface="Calibri"/>
              <a:ea typeface="Calibri"/>
              <a:cs typeface="Calibri"/>
              <a:sym typeface="Calibri"/>
            </a:endParaRPr>
          </a:p>
        </p:txBody>
      </p:sp>
      <p:sp>
        <p:nvSpPr>
          <p:cNvPr id="143" name="Google Shape;143;p19"/>
          <p:cNvSpPr/>
          <p:nvPr/>
        </p:nvSpPr>
        <p:spPr>
          <a:xfrm>
            <a:off x="6710289" y="4164037"/>
            <a:ext cx="1983545" cy="1603717"/>
          </a:xfrm>
          <a:prstGeom prst="rect">
            <a:avLst/>
          </a:prstGeom>
          <a:solidFill>
            <a:schemeClr val="accent4"/>
          </a:solidFill>
          <a:ln cap="flat" cmpd="sng" w="12700">
            <a:solidFill>
              <a:srgbClr val="5A469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19"/>
          <p:cNvSpPr txBox="1"/>
          <p:nvPr/>
        </p:nvSpPr>
        <p:spPr>
          <a:xfrm>
            <a:off x="3887108" y="4164038"/>
            <a:ext cx="187100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Calibri"/>
                <a:ea typeface="Calibri"/>
                <a:cs typeface="Calibri"/>
                <a:sym typeface="Calibri"/>
              </a:rPr>
              <a:t>methods</a:t>
            </a:r>
            <a:endParaRPr b="1" sz="2400">
              <a:solidFill>
                <a:schemeClr val="lt1"/>
              </a:solidFill>
              <a:latin typeface="Calibri"/>
              <a:ea typeface="Calibri"/>
              <a:cs typeface="Calibri"/>
              <a:sym typeface="Calibri"/>
            </a:endParaRPr>
          </a:p>
        </p:txBody>
      </p:sp>
      <p:sp>
        <p:nvSpPr>
          <p:cNvPr id="145" name="Google Shape;145;p19"/>
          <p:cNvSpPr txBox="1"/>
          <p:nvPr/>
        </p:nvSpPr>
        <p:spPr>
          <a:xfrm>
            <a:off x="6838639" y="4138460"/>
            <a:ext cx="1559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2400">
                <a:solidFill>
                  <a:schemeClr val="lt1"/>
                </a:solidFill>
                <a:latin typeface="Calibri"/>
                <a:ea typeface="Calibri"/>
                <a:cs typeface="Calibri"/>
                <a:sym typeface="Calibri"/>
              </a:rPr>
              <a:t>attributes</a:t>
            </a:r>
            <a:endParaRPr b="1" i="1" sz="2400">
              <a:solidFill>
                <a:schemeClr val="lt1"/>
              </a:solidFill>
              <a:latin typeface="Calibri"/>
              <a:ea typeface="Calibri"/>
              <a:cs typeface="Calibri"/>
              <a:sym typeface="Calibri"/>
            </a:endParaRPr>
          </a:p>
        </p:txBody>
      </p:sp>
      <p:sp>
        <p:nvSpPr>
          <p:cNvPr id="146" name="Google Shape;146;p19"/>
          <p:cNvSpPr txBox="1"/>
          <p:nvPr/>
        </p:nvSpPr>
        <p:spPr>
          <a:xfrm>
            <a:off x="3887108" y="4600126"/>
            <a:ext cx="219456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refuel() – getFuel()</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setSpeed() – getSpeed()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drive()</a:t>
            </a:r>
            <a:endParaRPr/>
          </a:p>
        </p:txBody>
      </p:sp>
      <p:sp>
        <p:nvSpPr>
          <p:cNvPr id="147" name="Google Shape;147;p19"/>
          <p:cNvSpPr txBox="1"/>
          <p:nvPr/>
        </p:nvSpPr>
        <p:spPr>
          <a:xfrm>
            <a:off x="6838639" y="4625702"/>
            <a:ext cx="2194560"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fuel</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speed</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color</a:t>
            </a:r>
            <a:endParaRPr/>
          </a:p>
          <a:p>
            <a:pPr indent="0" lvl="0" marL="0" marR="0" rtl="0" algn="l">
              <a:spcBef>
                <a:spcPts val="0"/>
              </a:spcBef>
              <a:spcAft>
                <a:spcPts val="0"/>
              </a:spcAft>
              <a:buNone/>
            </a:pPr>
            <a:r>
              <a:rPr lang="en-US" sz="1800">
                <a:solidFill>
                  <a:schemeClr val="lt1"/>
                </a:solidFill>
                <a:latin typeface="Calibri"/>
                <a:ea typeface="Calibri"/>
                <a:cs typeface="Calibri"/>
                <a:sym typeface="Calibri"/>
              </a:rPr>
              <a:t>model</a:t>
            </a:r>
            <a:endParaRPr/>
          </a:p>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500"/>
                                        <p:tgtEl>
                                          <p:spTgt spid="142"/>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500"/>
                                        <p:tgtEl>
                                          <p:spTgt spid="140"/>
                                        </p:tgtEl>
                                      </p:cBhvr>
                                    </p:animEffec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500"/>
                                        <p:tgtEl>
                                          <p:spTgt spid="1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animEffect filter="fade" transition="in">
                                      <p:cBhvr>
                                        <p:cTn dur="500"/>
                                        <p:tgtEl>
                                          <p:spTgt spid="1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animEffect filter="fade" transition="in">
                                      <p:cBhvr>
                                        <p:cTn dur="500"/>
                                        <p:tgtEl>
                                          <p:spTgt spid="14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xEl>
                                              <p:pRg end="2" st="2"/>
                                            </p:txEl>
                                          </p:spTgt>
                                        </p:tgtEl>
                                        <p:attrNameLst>
                                          <p:attrName>style.visibility</p:attrName>
                                        </p:attrNameLst>
                                      </p:cBhvr>
                                      <p:to>
                                        <p:strVal val="visible"/>
                                      </p:to>
                                    </p:set>
                                    <p:animEffect filter="fade" transition="in">
                                      <p:cBhvr>
                                        <p:cTn dur="500"/>
                                        <p:tgtEl>
                                          <p:spTgt spid="14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0" st="0"/>
                                            </p:txEl>
                                          </p:spTgt>
                                        </p:tgtEl>
                                        <p:attrNameLst>
                                          <p:attrName>style.visibility</p:attrName>
                                        </p:attrNameLst>
                                      </p:cBhvr>
                                      <p:to>
                                        <p:strVal val="visible"/>
                                      </p:to>
                                    </p:set>
                                    <p:animEffect filter="fade" transition="in">
                                      <p:cBhvr>
                                        <p:cTn dur="500"/>
                                        <p:tgtEl>
                                          <p:spTgt spid="1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1" st="1"/>
                                            </p:txEl>
                                          </p:spTgt>
                                        </p:tgtEl>
                                        <p:attrNameLst>
                                          <p:attrName>style.visibility</p:attrName>
                                        </p:attrNameLst>
                                      </p:cBhvr>
                                      <p:to>
                                        <p:strVal val="visible"/>
                                      </p:to>
                                    </p:set>
                                    <p:animEffect filter="fade" transition="in">
                                      <p:cBhvr>
                                        <p:cTn dur="500"/>
                                        <p:tgtEl>
                                          <p:spTgt spid="1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2" st="2"/>
                                            </p:txEl>
                                          </p:spTgt>
                                        </p:tgtEl>
                                        <p:attrNameLst>
                                          <p:attrName>style.visibility</p:attrName>
                                        </p:attrNameLst>
                                      </p:cBhvr>
                                      <p:to>
                                        <p:strVal val="visible"/>
                                      </p:to>
                                    </p:set>
                                    <p:animEffect filter="fade" transition="in">
                                      <p:cBhvr>
                                        <p:cTn dur="500"/>
                                        <p:tgtEl>
                                          <p:spTgt spid="1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3" st="3"/>
                                            </p:txEl>
                                          </p:spTgt>
                                        </p:tgtEl>
                                        <p:attrNameLst>
                                          <p:attrName>style.visibility</p:attrName>
                                        </p:attrNameLst>
                                      </p:cBhvr>
                                      <p:to>
                                        <p:strVal val="visible"/>
                                      </p:to>
                                    </p:set>
                                    <p:animEffect filter="fade" transition="in">
                                      <p:cBhvr>
                                        <p:cTn dur="500"/>
                                        <p:tgtEl>
                                          <p:spTgt spid="14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4" st="4"/>
                                            </p:txEl>
                                          </p:spTgt>
                                        </p:tgtEl>
                                        <p:attrNameLst>
                                          <p:attrName>style.visibility</p:attrName>
                                        </p:attrNameLst>
                                      </p:cBhvr>
                                      <p:to>
                                        <p:strVal val="visible"/>
                                      </p:to>
                                    </p:set>
                                    <p:animEffect filter="fade" transition="in">
                                      <p:cBhvr>
                                        <p:cTn dur="500"/>
                                        <p:tgtEl>
                                          <p:spTgt spid="14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Example Class:</a:t>
            </a:r>
            <a:endParaRPr/>
          </a:p>
        </p:txBody>
      </p:sp>
      <p:sp>
        <p:nvSpPr>
          <p:cNvPr id="153" name="Google Shape;153;p20"/>
          <p:cNvSpPr txBox="1"/>
          <p:nvPr>
            <p:ph idx="1" type="body"/>
          </p:nvPr>
        </p:nvSpPr>
        <p:spPr>
          <a:xfrm>
            <a:off x="838200" y="1825625"/>
            <a:ext cx="10515600" cy="478619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Cat</a:t>
            </a:r>
            <a:endParaRPr/>
          </a:p>
          <a:p>
            <a:pPr indent="-228600" lvl="1" marL="685800" rtl="0" algn="l">
              <a:lnSpc>
                <a:spcPct val="90000"/>
              </a:lnSpc>
              <a:spcBef>
                <a:spcPts val="500"/>
              </a:spcBef>
              <a:spcAft>
                <a:spcPts val="0"/>
              </a:spcAft>
              <a:buClr>
                <a:schemeClr val="lt1"/>
              </a:buClr>
              <a:buSzPts val="2400"/>
              <a:buChar char="•"/>
            </a:pPr>
            <a:r>
              <a:rPr lang="en-US"/>
              <a:t>attributes:</a:t>
            </a:r>
            <a:endParaRPr/>
          </a:p>
          <a:p>
            <a:pPr indent="-228600" lvl="2" marL="1143000" rtl="0" algn="l">
              <a:lnSpc>
                <a:spcPct val="90000"/>
              </a:lnSpc>
              <a:spcBef>
                <a:spcPts val="500"/>
              </a:spcBef>
              <a:spcAft>
                <a:spcPts val="0"/>
              </a:spcAft>
              <a:buClr>
                <a:schemeClr val="lt1"/>
              </a:buClr>
              <a:buSzPts val="2000"/>
              <a:buChar char="•"/>
            </a:pPr>
            <a:r>
              <a:rPr lang="en-US"/>
              <a:t>color</a:t>
            </a:r>
            <a:endParaRPr/>
          </a:p>
          <a:p>
            <a:pPr indent="-228600" lvl="2" marL="1143000" rtl="0" algn="l">
              <a:lnSpc>
                <a:spcPct val="90000"/>
              </a:lnSpc>
              <a:spcBef>
                <a:spcPts val="500"/>
              </a:spcBef>
              <a:spcAft>
                <a:spcPts val="0"/>
              </a:spcAft>
              <a:buClr>
                <a:schemeClr val="lt1"/>
              </a:buClr>
              <a:buSzPts val="2000"/>
              <a:buChar char="•"/>
            </a:pPr>
            <a:r>
              <a:rPr lang="en-US"/>
              <a:t>hungry</a:t>
            </a:r>
            <a:endParaRPr/>
          </a:p>
          <a:p>
            <a:pPr indent="-228600" lvl="2" marL="1143000" rtl="0" algn="l">
              <a:lnSpc>
                <a:spcPct val="90000"/>
              </a:lnSpc>
              <a:spcBef>
                <a:spcPts val="500"/>
              </a:spcBef>
              <a:spcAft>
                <a:spcPts val="0"/>
              </a:spcAft>
              <a:buClr>
                <a:schemeClr val="lt1"/>
              </a:buClr>
              <a:buSzPts val="2000"/>
              <a:buChar char="•"/>
            </a:pPr>
            <a:r>
              <a:rPr lang="en-US"/>
              <a:t>breed</a:t>
            </a:r>
            <a:endParaRPr/>
          </a:p>
          <a:p>
            <a:pPr indent="-228600" lvl="2" marL="1143000" rtl="0" algn="l">
              <a:lnSpc>
                <a:spcPct val="90000"/>
              </a:lnSpc>
              <a:spcBef>
                <a:spcPts val="500"/>
              </a:spcBef>
              <a:spcAft>
                <a:spcPts val="0"/>
              </a:spcAft>
              <a:buClr>
                <a:schemeClr val="lt1"/>
              </a:buClr>
              <a:buSzPts val="2000"/>
              <a:buChar char="•"/>
            </a:pPr>
            <a:r>
              <a:rPr lang="en-US"/>
              <a:t>bored</a:t>
            </a:r>
            <a:endParaRPr/>
          </a:p>
          <a:p>
            <a:pPr indent="-228600" lvl="2" marL="1143000" rtl="0" algn="l">
              <a:lnSpc>
                <a:spcPct val="90000"/>
              </a:lnSpc>
              <a:spcBef>
                <a:spcPts val="500"/>
              </a:spcBef>
              <a:spcAft>
                <a:spcPts val="0"/>
              </a:spcAft>
              <a:buClr>
                <a:schemeClr val="lt1"/>
              </a:buClr>
              <a:buSzPts val="2000"/>
              <a:buChar char="•"/>
            </a:pPr>
            <a:r>
              <a:rPr lang="en-US"/>
              <a:t>numLives</a:t>
            </a:r>
            <a:endParaRPr/>
          </a:p>
          <a:p>
            <a:pPr indent="-228600" lvl="1" marL="685800" rtl="0" algn="l">
              <a:lnSpc>
                <a:spcPct val="90000"/>
              </a:lnSpc>
              <a:spcBef>
                <a:spcPts val="500"/>
              </a:spcBef>
              <a:spcAft>
                <a:spcPts val="0"/>
              </a:spcAft>
              <a:buClr>
                <a:schemeClr val="lt1"/>
              </a:buClr>
              <a:buSzPts val="2400"/>
              <a:buChar char="•"/>
            </a:pPr>
            <a:r>
              <a:rPr lang="en-US"/>
              <a:t>methods:</a:t>
            </a:r>
            <a:endParaRPr/>
          </a:p>
          <a:p>
            <a:pPr indent="-228600" lvl="2" marL="1143000" rtl="0" algn="l">
              <a:lnSpc>
                <a:spcPct val="90000"/>
              </a:lnSpc>
              <a:spcBef>
                <a:spcPts val="500"/>
              </a:spcBef>
              <a:spcAft>
                <a:spcPts val="0"/>
              </a:spcAft>
              <a:buClr>
                <a:schemeClr val="lt1"/>
              </a:buClr>
              <a:buSzPts val="2000"/>
              <a:buChar char="•"/>
            </a:pPr>
            <a:r>
              <a:rPr lang="en-US"/>
              <a:t>getColor()</a:t>
            </a:r>
            <a:endParaRPr/>
          </a:p>
          <a:p>
            <a:pPr indent="-228600" lvl="2" marL="1143000" rtl="0" algn="l">
              <a:lnSpc>
                <a:spcPct val="90000"/>
              </a:lnSpc>
              <a:spcBef>
                <a:spcPts val="500"/>
              </a:spcBef>
              <a:spcAft>
                <a:spcPts val="0"/>
              </a:spcAft>
              <a:buClr>
                <a:schemeClr val="lt1"/>
              </a:buClr>
              <a:buSzPts val="2000"/>
              <a:buChar char="•"/>
            </a:pPr>
            <a:r>
              <a:rPr lang="en-US"/>
              <a:t>play()</a:t>
            </a:r>
            <a:endParaRPr/>
          </a:p>
          <a:p>
            <a:pPr indent="-228600" lvl="2" marL="1143000" rtl="0" algn="l">
              <a:lnSpc>
                <a:spcPct val="90000"/>
              </a:lnSpc>
              <a:spcBef>
                <a:spcPts val="500"/>
              </a:spcBef>
              <a:spcAft>
                <a:spcPts val="0"/>
              </a:spcAft>
              <a:buClr>
                <a:schemeClr val="lt1"/>
              </a:buClr>
              <a:buSzPts val="2000"/>
              <a:buChar char="•"/>
            </a:pPr>
            <a:r>
              <a:rPr lang="en-US"/>
              <a:t>eat()</a:t>
            </a:r>
            <a:endParaRPr/>
          </a:p>
          <a:p>
            <a:pPr indent="-228600" lvl="2" marL="1143000" rtl="0" algn="l">
              <a:lnSpc>
                <a:spcPct val="90000"/>
              </a:lnSpc>
              <a:spcBef>
                <a:spcPts val="500"/>
              </a:spcBef>
              <a:spcAft>
                <a:spcPts val="0"/>
              </a:spcAft>
              <a:buClr>
                <a:schemeClr val="lt1"/>
              </a:buClr>
              <a:buSzPts val="2000"/>
              <a:buChar char="•"/>
            </a:pPr>
            <a:r>
              <a:rPr lang="en-US"/>
              <a:t>loseLife()</a:t>
            </a:r>
            <a:endParaRPr/>
          </a:p>
          <a:p>
            <a:pPr indent="-228600" lvl="2" marL="1143000" rtl="0" algn="l">
              <a:lnSpc>
                <a:spcPct val="90000"/>
              </a:lnSpc>
              <a:spcBef>
                <a:spcPts val="500"/>
              </a:spcBef>
              <a:spcAft>
                <a:spcPts val="0"/>
              </a:spcAft>
              <a:buClr>
                <a:schemeClr val="lt1"/>
              </a:buClr>
              <a:buSzPts val="2000"/>
              <a:buChar char="•"/>
            </a:pPr>
            <a:r>
              <a:rPr lang="en-US"/>
              <a:t>setBreed()</a:t>
            </a:r>
            <a:endParaRPr/>
          </a:p>
        </p:txBody>
      </p:sp>
      <p:pic>
        <p:nvPicPr>
          <p:cNvPr id="154" name="Google Shape;154;p20"/>
          <p:cNvPicPr preferRelativeResize="0"/>
          <p:nvPr/>
        </p:nvPicPr>
        <p:blipFill rotWithShape="1">
          <a:blip r:embed="rId3">
            <a:alphaModFix/>
          </a:blip>
          <a:srcRect b="0" l="0" r="0" t="0"/>
          <a:stretch/>
        </p:blipFill>
        <p:spPr>
          <a:xfrm>
            <a:off x="6643254" y="1690688"/>
            <a:ext cx="3810000" cy="3810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n-US"/>
              <a:t>OOD or Object Oriented Design</a:t>
            </a:r>
            <a:endParaRPr/>
          </a:p>
        </p:txBody>
      </p:sp>
      <p:sp>
        <p:nvSpPr>
          <p:cNvPr id="160" name="Google Shape;160;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800"/>
              <a:buChar char="•"/>
            </a:pPr>
            <a:r>
              <a:rPr lang="en-US"/>
              <a:t>Given a problem, how can you create a class (or multiple classes) that are part of a solution?</a:t>
            </a:r>
            <a:endParaRPr/>
          </a:p>
          <a:p>
            <a:pPr indent="-228600" lvl="0" marL="228600" rtl="0" algn="l">
              <a:lnSpc>
                <a:spcPct val="90000"/>
              </a:lnSpc>
              <a:spcBef>
                <a:spcPts val="1000"/>
              </a:spcBef>
              <a:spcAft>
                <a:spcPts val="0"/>
              </a:spcAft>
              <a:buClr>
                <a:schemeClr val="lt1"/>
              </a:buClr>
              <a:buSzPts val="2800"/>
              <a:buChar char="•"/>
            </a:pPr>
            <a:r>
              <a:rPr lang="en-US"/>
              <a:t>When you are given a problem, try looking for the nouns to identify a class</a:t>
            </a:r>
            <a:endParaRPr/>
          </a:p>
          <a:p>
            <a:pPr indent="-50800" lvl="0" marL="228600" rtl="0" algn="l">
              <a:lnSpc>
                <a:spcPct val="90000"/>
              </a:lnSpc>
              <a:spcBef>
                <a:spcPts val="1000"/>
              </a:spcBef>
              <a:spcAft>
                <a:spcPts val="0"/>
              </a:spcAft>
              <a:buClr>
                <a:schemeClr val="lt1"/>
              </a:buClr>
              <a:buSzPts val="2800"/>
              <a:buNone/>
            </a:pPr>
            <a:r>
              <a:t/>
            </a:r>
            <a:endParaRPr/>
          </a:p>
        </p:txBody>
      </p:sp>
      <p:sp>
        <p:nvSpPr>
          <p:cNvPr id="161" name="Google Shape;161;p21"/>
          <p:cNvSpPr/>
          <p:nvPr/>
        </p:nvSpPr>
        <p:spPr>
          <a:xfrm>
            <a:off x="1815921" y="3889420"/>
            <a:ext cx="7817476" cy="2422480"/>
          </a:xfrm>
          <a:prstGeom prst="rect">
            <a:avLst/>
          </a:prstGeom>
          <a:solidFill>
            <a:schemeClr val="accent1"/>
          </a:solidFill>
          <a:ln cap="flat" cmpd="sng" w="12700">
            <a:solidFill>
              <a:srgbClr val="1D7F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lt1"/>
                </a:solidFill>
                <a:latin typeface="Calibri"/>
                <a:ea typeface="Calibri"/>
                <a:cs typeface="Calibri"/>
                <a:sym typeface="Calibri"/>
              </a:rPr>
              <a:t>You’ve been hired by your school to create a program that keeps track of “students at your school and the courses they are taking”. Name 2 classes that you would create in your program. Name 2 attributes (data kept in instance variables) for each class.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