
<file path=[Content_Types].xml><?xml version="1.0" encoding="utf-8"?>
<Types xmlns="http://schemas.openxmlformats.org/package/2006/content-types">
  <Default ContentType="image/jpeg" Extension="jpeg"/>
  <Default ContentType="image/jpeg" Extension="jpg"/>
  <Default ContentType="video/mp4" Extension="mp4"/>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p="http://schemas.openxmlformats.org/presentationml/2006/main" xmlns:s="http://schemas.openxmlformats.org/officeDocument/2006/sharedTypes" xmlns:r="http://schemas.openxmlformats.org/officeDocument/2006/relationships" saveSubsetFonts="1">
  <p:sldMasterIdLst>
    <p:sldMasterId r:id="rId4" id="2147483648"/>
  </p:sldMasterIdLst>
  <p:notesMasterIdLst>
    <p:notesMasterId r:id="rId5"/>
  </p:notesMasterIdLst>
  <p:sldIdLst>
    <p:sldId r:id="rId6" id="256"/>
    <p:sldId r:id="rId7" id="257"/>
    <p:sldId r:id="rId8" id="258"/>
    <p:sldId r:id="rId9" id="259"/>
    <p:sldId r:id="rId10" id="260"/>
    <p:sldId r:id="rId11" id="261"/>
    <p:sldId r:id="rId12" id="262"/>
    <p:sldId r:id="rId13" id="263"/>
    <p:sldId r:id="rId14" id="264"/>
    <p:sldId r:id="rId15" id="265"/>
    <p:sldId r:id="rId16" id="266"/>
    <p:sldId r:id="rId17" id="267"/>
    <p:sldId r:id="rId18" id="268"/>
    <p:sldId r:id="rId19" id="269"/>
    <p:sldId r:id="rId20" id="270"/>
    <p:sldId r:id="rId21" id="271"/>
  </p:sldIdLst>
  <p:sldSz cx="12192000" cy="6858000"/>
  <p:notesSz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cx="6858000" cy="9144000"/>
  <p:defaultText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defPPr>
      <a:defRPr lang="en-US">
        <a:uFillTx/>
      </a:defRPr>
    </a:defPPr>
    <a:lvl1pPr algn="l" defTabSz="914400" eaLnBrk="1" hangingPunct="1" latinLnBrk="0" marL="0" rtl="0">
      <a:defRPr kern="1200" sz="1800">
        <a:solidFill>
          <a:schemeClr val="tx1"/>
        </a:solidFill>
        <a:uFillTx/>
        <a:latin typeface="+mn-lt"/>
        <a:ea typeface="+mn-ea"/>
        <a:cs typeface="+mn-cs"/>
      </a:defRPr>
    </a:lvl1pPr>
    <a:lvl2pPr algn="l" defTabSz="914400" eaLnBrk="1" hangingPunct="1" latinLnBrk="0" marL="457200" rtl="0">
      <a:defRPr kern="1200" sz="1800">
        <a:solidFill>
          <a:schemeClr val="tx1"/>
        </a:solidFill>
        <a:uFillTx/>
        <a:latin typeface="+mn-lt"/>
        <a:ea typeface="+mn-ea"/>
        <a:cs typeface="+mn-cs"/>
      </a:defRPr>
    </a:lvl2pPr>
    <a:lvl3pPr algn="l" defTabSz="914400" eaLnBrk="1" hangingPunct="1" latinLnBrk="0" marL="914400" rtl="0">
      <a:defRPr kern="1200" sz="1800">
        <a:solidFill>
          <a:schemeClr val="tx1"/>
        </a:solidFill>
        <a:uFillTx/>
        <a:latin typeface="+mn-lt"/>
        <a:ea typeface="+mn-ea"/>
        <a:cs typeface="+mn-cs"/>
      </a:defRPr>
    </a:lvl3pPr>
    <a:lvl4pPr algn="l" defTabSz="914400" eaLnBrk="1" hangingPunct="1" latinLnBrk="0" marL="1371600" rtl="0">
      <a:defRPr kern="1200" sz="1800">
        <a:solidFill>
          <a:schemeClr val="tx1"/>
        </a:solidFill>
        <a:uFillTx/>
        <a:latin typeface="+mn-lt"/>
        <a:ea typeface="+mn-ea"/>
        <a:cs typeface="+mn-cs"/>
      </a:defRPr>
    </a:lvl4pPr>
    <a:lvl5pPr algn="l" defTabSz="914400" eaLnBrk="1" hangingPunct="1" latinLnBrk="0" marL="1828800" rtl="0">
      <a:defRPr kern="1200" sz="1800">
        <a:solidFill>
          <a:schemeClr val="tx1"/>
        </a:solidFill>
        <a:uFillTx/>
        <a:latin typeface="+mn-lt"/>
        <a:ea typeface="+mn-ea"/>
        <a:cs typeface="+mn-cs"/>
      </a:defRPr>
    </a:lvl5pPr>
    <a:lvl6pPr algn="l" defTabSz="914400" eaLnBrk="1" hangingPunct="1" latinLnBrk="0" marL="2286000" rtl="0">
      <a:defRPr kern="1200" sz="1800">
        <a:solidFill>
          <a:schemeClr val="tx1"/>
        </a:solidFill>
        <a:uFillTx/>
        <a:latin typeface="+mn-lt"/>
        <a:ea typeface="+mn-ea"/>
        <a:cs typeface="+mn-cs"/>
      </a:defRPr>
    </a:lvl6pPr>
    <a:lvl7pPr algn="l" defTabSz="914400" eaLnBrk="1" hangingPunct="1" latinLnBrk="0" marL="2743200" rtl="0">
      <a:defRPr kern="1200" sz="1800">
        <a:solidFill>
          <a:schemeClr val="tx1"/>
        </a:solidFill>
        <a:uFillTx/>
        <a:latin typeface="+mn-lt"/>
        <a:ea typeface="+mn-ea"/>
        <a:cs typeface="+mn-cs"/>
      </a:defRPr>
    </a:lvl7pPr>
    <a:lvl8pPr algn="l" defTabSz="914400" eaLnBrk="1" hangingPunct="1" latinLnBrk="0" marL="3200400" rtl="0">
      <a:defRPr kern="1200" sz="1800">
        <a:solidFill>
          <a:schemeClr val="tx1"/>
        </a:solidFill>
        <a:uFillTx/>
        <a:latin typeface="+mn-lt"/>
        <a:ea typeface="+mn-ea"/>
        <a:cs typeface="+mn-cs"/>
      </a:defRPr>
    </a:lvl8pPr>
    <a:lvl9pPr algn="l" defTabSz="914400" eaLnBrk="1" hangingPunct="1" latinLnBrk="0" marL="3657600" rtl="0">
      <a:defRPr kern="1200" sz="1800">
        <a:solidFill>
          <a:schemeClr val="tx1"/>
        </a:solidFill>
        <a:uFillTx/>
        <a:latin typeface="+mn-lt"/>
        <a:ea typeface="+mn-ea"/>
        <a:cs typeface="+mn-cs"/>
      </a:defRPr>
    </a:lvl9pPr>
  </p:defaultTextStyle>
</p:presentation>
</file>

<file path=ppt/presProps.xml><?xml version="1.0" encoding="utf-8"?>
<p:presentationPr xmlns:a="http://schemas.openxmlformats.org/drawingml/2006/main" xmlns:p="http://schemas.openxmlformats.org/presentationml/2006/main" xmlns:s="http://schemas.openxmlformats.org/officeDocument/2006/sharedTypes" xmlns:r="http://schemas.openxmlformats.org/officeDocument/2006/relationships"/>
</file>

<file path=ppt/tableStyles.xml><?xml version="1.0" encoding="utf-8"?>
<a:tblStyleLst xmlns:a="http://schemas.openxmlformats.org/drawingml/2006/main" xmlns:c="http://schemas.openxmlformats.org/drawingml/2006/chart" xmlns:wpg="http://schemas.microsoft.com/office/word/2010/wordprocessingGroup" xmlns:pic="http://schemas.openxmlformats.org/drawingml/2006/picture" xmlns:wps="http://schemas.microsoft.com/office/word/2010/wordprocessingShape" xmlns:p="http://schemas.openxmlformats.org/presentationml/2006/main" xmlns:s="http://schemas.openxmlformats.org/officeDocument/2006/sharedTypes" xmlns:r="http://schemas.openxmlformats.org/officeDocument/2006/relationships" xmlns:dgm="http://schemas.openxmlformats.org/drawingml/2006/diagram" xmlns:wpc="http://schemas.microsoft.com/office/word/2010/wordprocessingCanvas" def="{5C22544A-7EE6-4342-B048-85BDC9FD1C3A}"/>
</file>

<file path=ppt/viewProps.xml><?xml version="1.0" encoding="utf-8"?>
<p:viewPr xmlns:a="http://schemas.openxmlformats.org/drawingml/2006/main" xmlns:p="http://schemas.openxmlformats.org/presentationml/2006/main" xmlns:s="http://schemas.openxmlformats.org/officeDocument/2006/sharedTypes" xmlns:r="http://schemas.openxmlformats.org/officeDocument/2006/relationships">
  <p:normalViewPr horzBarState="maximized">
    <p:restoredLeft autoAdjust="0" sz="15000"/>
    <p:restoredTop sz="94660"/>
  </p:normalViewPr>
  <p:slideViewPr>
    <p:cSldViewPr snapToGrid="0">
      <p:cViewPr varScale="1">
        <p:sca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x d="100" n="74"/>
          <a:sy d="100" n="74"/>
        </p:scale>
        <p:origin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x="576" y="72"/>
      </p:cViewPr>
    </p:cSldViewPr>
  </p:slideViewPr>
  <p:notesTextViewPr>
    <p:cViewPr>
      <p:sca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x d="1" n="1"/>
        <a:sy d="1" n="1"/>
      </p:scale>
      <p:origin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x="0" y="0"/>
    </p:cViewPr>
  </p:notesTextViewPr>
  <p:gridSpacing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cx="76200" cy="76200"/>
</p:viewPr>
</file>

<file path=ppt/_rels/presentation.xml.rels><?xml version="1.0" standalone="yes" ?><Relationships xmlns="http://schemas.openxmlformats.org/package/2006/relationships"><Relationship Id="rId1" Target="presProps.xml" Type="http://schemas.openxmlformats.org/officeDocument/2006/relationships/presProps"></Relationship><Relationship Id="rId2" Target="tableStyles.xml" Type="http://schemas.openxmlformats.org/officeDocument/2006/relationships/tableStyles"></Relationship><Relationship Id="rId3" Target="viewProps.xml" Type="http://schemas.openxmlformats.org/officeDocument/2006/relationships/viewProps"></Relationship><Relationship Id="rId4" Target="slideMasters/slideMaster1.xml" Type="http://schemas.openxmlformats.org/officeDocument/2006/relationships/slideMaster"></Relationship><Relationship Id="rId5" Target="notesMasters/notesMaster1.xml" Type="http://schemas.openxmlformats.org/officeDocument/2006/relationships/notesMaster"></Relationship><Relationship Id="rId6" Target="slides/slide1.xml" Type="http://schemas.openxmlformats.org/officeDocument/2006/relationships/slide"></Relationship><Relationship Id="rId7" Target="slides/slide2.xml" Type="http://schemas.openxmlformats.org/officeDocument/2006/relationships/slide"></Relationship><Relationship Id="rId8" Target="slides/slide3.xml" Type="http://schemas.openxmlformats.org/officeDocument/2006/relationships/slide"></Relationship><Relationship Id="rId9" Target="slides/slide4.xml" Type="http://schemas.openxmlformats.org/officeDocument/2006/relationships/slide"></Relationship><Relationship Id="rId10" Target="slides/slide5.xml" Type="http://schemas.openxmlformats.org/officeDocument/2006/relationships/slide"></Relationship><Relationship Id="rId11" Target="slides/slide6.xml" Type="http://schemas.openxmlformats.org/officeDocument/2006/relationships/slide"></Relationship><Relationship Id="rId12" Target="slides/slide7.xml" Type="http://schemas.openxmlformats.org/officeDocument/2006/relationships/slide"></Relationship><Relationship Id="rId13" Target="slides/slide8.xml" Type="http://schemas.openxmlformats.org/officeDocument/2006/relationships/slide"></Relationship><Relationship Id="rId14" Target="slides/slide9.xml" Type="http://schemas.openxmlformats.org/officeDocument/2006/relationships/slide"></Relationship><Relationship Id="rId15" Target="slides/slide10.xml" Type="http://schemas.openxmlformats.org/officeDocument/2006/relationships/slide"></Relationship><Relationship Id="rId16" Target="slides/slide11.xml" Type="http://schemas.openxmlformats.org/officeDocument/2006/relationships/slide"></Relationship><Relationship Id="rId17" Target="slides/slide12.xml" Type="http://schemas.openxmlformats.org/officeDocument/2006/relationships/slide"></Relationship><Relationship Id="rId18" Target="slides/slide13.xml" Type="http://schemas.openxmlformats.org/officeDocument/2006/relationships/slide"></Relationship><Relationship Id="rId19" Target="slides/slide14.xml" Type="http://schemas.openxmlformats.org/officeDocument/2006/relationships/slide"></Relationship><Relationship Id="rId20" Target="slides/slide15.xml" Type="http://schemas.openxmlformats.org/officeDocument/2006/relationships/slide"></Relationship><Relationship Id="rId21" Target="slides/slide16.xml" Type="http://schemas.openxmlformats.org/officeDocument/2006/relationships/slide"></Relationship><Relationship Id="rId22" Target="theme/theme1.xml" Type="http://schemas.openxmlformats.org/officeDocument/2006/relationships/theme"></Relationship></Relationships>
</file>

<file path=ppt/notesMasters/_rels/notesMaster1.xml.rels><?xml version="1.0" standalone="yes" ?><Relationships xmlns="http://schemas.openxmlformats.org/package/2006/relationships"><Relationship Id="rId1" Target="../theme/theme2.xml" Type="http://schemas.openxmlformats.org/officeDocument/2006/relationships/theme"></Relationship></Relationships>
</file>

<file path=ppt/notesMasters/notesMaster1.xml><?xml version="1.0" encoding="utf-8"?>
<p:notesMaster xmlns:a="http://schemas.openxmlformats.org/drawingml/2006/main" xmlns:p="http://schemas.openxmlformats.org/presentationml/2006/main" xmlns:s="http://schemas.openxmlformats.org/officeDocument/2006/sharedTypes" xmlns:r="http://schemas.openxmlformats.org/officeDocument/2006/relationships">
  <p:cSld>
    <p:bg>
      <p:bgRef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x="1001">
        <a:schemeClr val="bg1"/>
      </p:bgRef>
    </p:bg>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Header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sz="quarter" type="hd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2971800" cy="458788"/>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rtlCol="0" tIns="45720" vert="horz"/>
          <a:lstStyle>
            <a:lvl1pPr algn="l">
              <a:defRPr sz="1200">
                <a:uFillTx/>
              </a:defRPr>
            </a:lvl1p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Date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884613" y="0"/>
            <a:ext cx="2971800" cy="458788"/>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rtlCol="0" tIns="45720" vert="horz"/>
          <a:lstStyle>
            <a:lvl1pPr algn="r">
              <a:defRPr sz="1200">
                <a:uFillTx/>
              </a:defRPr>
            </a:lvl1pPr>
          </a:lstStyle>
          <a:p>
            <a:fld id="{DC1EAF1E-5C12-417D-A77B-5D536095E273}" type="datetimeFigureOut">
              <a:rPr lang="en-US" smtClean="0">
                <a:uFillTx/>
              </a:rPr>
              <a:t>2/16/2021</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Slide Imag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spect="1" noGrp="1" noRot="1"/>
          </p:cNvSpPr>
          <p:nvPr>
            <p:ph idx="2"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1143000"/>
            <a:ext cx="5486400" cy="3086100"/>
          </a:xfrm>
          <a:prstGeom prst="rect">
            <a:avLst/>
          </a:prstGeom>
          <a:noFill/>
          <a:ln w="12700">
            <a:solidFill>
              <a:srgbClr val="000000"/>
            </a:solid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Notes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3" sz="quarter"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4400550"/>
            <a:ext cx="5486400" cy="360045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rtlCol="0" tIns="45720" vert="horz"/>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Foot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4"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8685213"/>
            <a:ext cx="2971800" cy="458787"/>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bIns="45720" lIns="91440" rIns="91440" rtlCol="0" tIns="45720" vert="horz"/>
          <a:lstStyle>
            <a:lvl1pPr algn="l">
              <a:defRPr sz="1200">
                <a:uFillTx/>
              </a:defRPr>
            </a:lvl1p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lide Number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5"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884613" y="8685213"/>
            <a:ext cx="2971800" cy="458787"/>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bIns="45720" lIns="91440" rIns="91440" rtlCol="0" tIns="45720" vert="horz"/>
          <a:lstStyle>
            <a:lvl1pPr algn="r">
              <a:defRPr sz="1200">
                <a:uFillTx/>
              </a:defRPr>
            </a:lvl1pPr>
          </a:lstStyle>
          <a:p>
            <a:fld id="{796BB276-62F1-4CEC-B525-FE8225885D97}" type="slidenum">
              <a:rPr lang="en-US" smtClean="0">
                <a:uFillTx/>
              </a:rPr>
              <a:t>‹#›</a:t>
            </a:fld>
            <a:endParaRPr lang="en-US">
              <a:uFillTx/>
            </a:endParaRPr>
          </a:p>
        </p:txBody>
      </p:sp>
    </p:spTree>
  </p:cSld>
  <p:clrMap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ccent1="accent1" accent2="accent2" accent3="accent3" accent4="accent4" accent5="accent5" accent6="accent6" bg1="lt1" bg2="lt2" folHlink="folHlink" hlink="hlink" tx1="dk1" tx2="dk2"/>
  <p:notes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vl1pPr algn="l" defTabSz="914400" eaLnBrk="1" hangingPunct="1" latinLnBrk="0" marL="0" rtl="0">
      <a:defRPr kern="1200" sz="1200">
        <a:solidFill>
          <a:schemeClr val="tx1"/>
        </a:solidFill>
        <a:uFillTx/>
        <a:latin typeface="+mn-lt"/>
        <a:ea typeface="+mn-ea"/>
        <a:cs typeface="+mn-cs"/>
      </a:defRPr>
    </a:lvl1pPr>
    <a:lvl2pPr algn="l" defTabSz="914400" eaLnBrk="1" hangingPunct="1" latinLnBrk="0" marL="457200" rtl="0">
      <a:defRPr kern="1200" sz="1200">
        <a:solidFill>
          <a:schemeClr val="tx1"/>
        </a:solidFill>
        <a:uFillTx/>
        <a:latin typeface="+mn-lt"/>
        <a:ea typeface="+mn-ea"/>
        <a:cs typeface="+mn-cs"/>
      </a:defRPr>
    </a:lvl2pPr>
    <a:lvl3pPr algn="l" defTabSz="914400" eaLnBrk="1" hangingPunct="1" latinLnBrk="0" marL="914400" rtl="0">
      <a:defRPr kern="1200" sz="1200">
        <a:solidFill>
          <a:schemeClr val="tx1"/>
        </a:solidFill>
        <a:uFillTx/>
        <a:latin typeface="+mn-lt"/>
        <a:ea typeface="+mn-ea"/>
        <a:cs typeface="+mn-cs"/>
      </a:defRPr>
    </a:lvl3pPr>
    <a:lvl4pPr algn="l" defTabSz="914400" eaLnBrk="1" hangingPunct="1" latinLnBrk="0" marL="1371600" rtl="0">
      <a:defRPr kern="1200" sz="1200">
        <a:solidFill>
          <a:schemeClr val="tx1"/>
        </a:solidFill>
        <a:uFillTx/>
        <a:latin typeface="+mn-lt"/>
        <a:ea typeface="+mn-ea"/>
        <a:cs typeface="+mn-cs"/>
      </a:defRPr>
    </a:lvl4pPr>
    <a:lvl5pPr algn="l" defTabSz="914400" eaLnBrk="1" hangingPunct="1" latinLnBrk="0" marL="1828800" rtl="0">
      <a:defRPr kern="1200" sz="1200">
        <a:solidFill>
          <a:schemeClr val="tx1"/>
        </a:solidFill>
        <a:uFillTx/>
        <a:latin typeface="+mn-lt"/>
        <a:ea typeface="+mn-ea"/>
        <a:cs typeface="+mn-cs"/>
      </a:defRPr>
    </a:lvl5pPr>
    <a:lvl6pPr algn="l" defTabSz="914400" eaLnBrk="1" hangingPunct="1" latinLnBrk="0" marL="2286000" rtl="0">
      <a:defRPr kern="1200" sz="1200">
        <a:solidFill>
          <a:schemeClr val="tx1"/>
        </a:solidFill>
        <a:uFillTx/>
        <a:latin typeface="+mn-lt"/>
        <a:ea typeface="+mn-ea"/>
        <a:cs typeface="+mn-cs"/>
      </a:defRPr>
    </a:lvl6pPr>
    <a:lvl7pPr algn="l" defTabSz="914400" eaLnBrk="1" hangingPunct="1" latinLnBrk="0" marL="2743200" rtl="0">
      <a:defRPr kern="1200" sz="1200">
        <a:solidFill>
          <a:schemeClr val="tx1"/>
        </a:solidFill>
        <a:uFillTx/>
        <a:latin typeface="+mn-lt"/>
        <a:ea typeface="+mn-ea"/>
        <a:cs typeface="+mn-cs"/>
      </a:defRPr>
    </a:lvl7pPr>
    <a:lvl8pPr algn="l" defTabSz="914400" eaLnBrk="1" hangingPunct="1" latinLnBrk="0" marL="3200400" rtl="0">
      <a:defRPr kern="1200" sz="1200">
        <a:solidFill>
          <a:schemeClr val="tx1"/>
        </a:solidFill>
        <a:uFillTx/>
        <a:latin typeface="+mn-lt"/>
        <a:ea typeface="+mn-ea"/>
        <a:cs typeface="+mn-cs"/>
      </a:defRPr>
    </a:lvl8pPr>
    <a:lvl9pPr algn="l" defTabSz="914400" eaLnBrk="1" hangingPunct="1" latinLnBrk="0" marL="3657600" rtl="0">
      <a:defRPr kern="1200" sz="1200">
        <a:solidFill>
          <a:schemeClr val="tx1"/>
        </a:solidFill>
        <a:uFillTx/>
        <a:latin typeface="+mn-lt"/>
        <a:ea typeface="+mn-ea"/>
        <a:cs typeface="+mn-cs"/>
      </a:defRPr>
    </a:lvl9pPr>
  </p:notesStyle>
</p:notesMaster>
</file>

<file path=ppt/slideLayouts/_rels/slideLayout1.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0.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1.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2.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3.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4.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5.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6.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7.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8.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9.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slideLayout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itle">
  <p:cSld name="Title Slide">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ctr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24000" y="1122363"/>
            <a:ext cx="9144000" cy="23876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lstStyle>
            <a:lvl1pPr algn="ctr">
              <a:defRPr sz="6000">
                <a:uFillTx/>
              </a:defRPr>
            </a:lvl1p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Subtit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sub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24000" y="3602038"/>
            <a:ext cx="9144000" cy="165576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lgn="ctr" indent="0" marL="0">
              <a:buNone/>
              <a:defRPr sz="2400">
                <a:uFillTx/>
              </a:defRPr>
            </a:lvl1pPr>
            <a:lvl2pPr algn="ctr" indent="0" marL="457200">
              <a:buNone/>
              <a:defRPr sz="2000">
                <a:uFillTx/>
              </a:defRPr>
            </a:lvl2pPr>
            <a:lvl3pPr algn="ctr" indent="0" marL="914400">
              <a:buNone/>
              <a:defRPr sz="1800">
                <a:uFillTx/>
              </a:defRPr>
            </a:lvl3pPr>
            <a:lvl4pPr algn="ctr" indent="0" marL="1371600">
              <a:buNone/>
              <a:defRPr sz="1600">
                <a:uFillTx/>
              </a:defRPr>
            </a:lvl4pPr>
            <a:lvl5pPr algn="ctr" indent="0" marL="1828800">
              <a:buNone/>
              <a:defRPr sz="1600">
                <a:uFillTx/>
              </a:defRPr>
            </a:lvl5pPr>
            <a:lvl6pPr algn="ctr" indent="0" marL="2286000">
              <a:buNone/>
              <a:defRPr sz="1600">
                <a:uFillTx/>
              </a:defRPr>
            </a:lvl6pPr>
            <a:lvl7pPr algn="ctr" indent="0" marL="2743200">
              <a:buNone/>
              <a:defRPr sz="1600">
                <a:uFillTx/>
              </a:defRPr>
            </a:lvl7pPr>
            <a:lvl8pPr algn="ctr" indent="0" marL="3200400">
              <a:buNone/>
              <a:defRPr sz="1600">
                <a:uFillTx/>
              </a:defRPr>
            </a:lvl8pPr>
            <a:lvl9pPr algn="ctr" indent="0" marL="3657600">
              <a:buNone/>
              <a:defRPr sz="1600">
                <a:uFillTx/>
              </a:defRPr>
            </a:lvl9pPr>
          </a:lstStyle>
          <a:p>
            <a:r>
              <a:rPr lang="en-US" smtClean="0">
                <a:uFillTx/>
              </a:rPr>
              <a:t>Click to edit Master subtitle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7B2EC708-C8D0-4EE3-B115-3B9CE06551A6}" type="datetimeFigureOut">
              <a:rPr lang="en-US" smtClean="0">
                <a:uFillTx/>
              </a:rPr>
              <a:t>2/16/2021</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554005E5-2B4D-47DE-B225-24D7D6F30427}" type="slidenum">
              <a:rPr lang="en-US" smtClean="0">
                <a:uFillTx/>
              </a:r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0.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vertTx">
  <p:cSld name="Title and Vertical Tex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Vertical 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orient="vert"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7B2EC708-C8D0-4EE3-B115-3B9CE06551A6}" type="datetimeFigureOut">
              <a:rPr lang="en-US" smtClean="0">
                <a:uFillTx/>
              </a:rPr>
              <a:t>2/16/2021</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554005E5-2B4D-47DE-B225-24D7D6F30427}" type="slidenum">
              <a:rPr lang="en-US" smtClean="0">
                <a:uFillTx/>
              </a:r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vertTitleAndTx">
  <p:cSld name="Vertical Title and Tex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Vertical 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orient="vert"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724900" y="365125"/>
            <a:ext cx="2628900" cy="581183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vert="eaVert"/>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Vertical 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orient="vert"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8200" y="365125"/>
            <a:ext cx="7734300" cy="581183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7B2EC708-C8D0-4EE3-B115-3B9CE06551A6}" type="datetimeFigureOut">
              <a:rPr lang="en-US" smtClean="0">
                <a:uFillTx/>
              </a:rPr>
              <a:t>2/16/2021</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554005E5-2B4D-47DE-B225-24D7D6F30427}" type="slidenum">
              <a:rPr lang="en-US" smtClean="0">
                <a:uFillTx/>
              </a:r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2.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obj">
  <p:cSld name="Title and Conten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7B2EC708-C8D0-4EE3-B115-3B9CE06551A6}" type="datetimeFigureOut">
              <a:rPr lang="en-US" smtClean="0">
                <a:uFillTx/>
              </a:rPr>
              <a:t>2/16/2021</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554005E5-2B4D-47DE-B225-24D7D6F30427}" type="slidenum">
              <a:rPr lang="en-US" smtClean="0">
                <a:uFillTx/>
              </a:r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overrideClrMapping accent1="accent1" accent2="accent2" accent3="accent3" accent4="accent4" accent5="accent5" accent6="accent6" bg1="dk1" bg2="dk2" folHlink="folHlink" hlink="hlink" tx1="lt1" tx2="lt2"/>
  </p:clrMapOvr>
</p:sldLayout>
</file>

<file path=ppt/slideLayouts/slideLayout3.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secHead">
  <p:cSld name="Section Header">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1850" y="1709738"/>
            <a:ext cx="10515600" cy="2852737"/>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lstStyle>
            <a:lvl1pPr>
              <a:defRPr sz="6000">
                <a:uFillTx/>
              </a:defRPr>
            </a:lvl1p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1850" y="4589463"/>
            <a:ext cx="10515600" cy="1500187"/>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indent="0" marL="0">
              <a:buNone/>
              <a:defRPr sz="2400">
                <a:solidFill>
                  <a:schemeClr val="tx1">
                    <a:tint val="75000"/>
                  </a:schemeClr>
                </a:solidFill>
                <a:uFillTx/>
              </a:defRPr>
            </a:lvl1pPr>
            <a:lvl2pPr indent="0" marL="457200">
              <a:buNone/>
              <a:defRPr sz="2000">
                <a:solidFill>
                  <a:schemeClr val="tx1">
                    <a:tint val="75000"/>
                  </a:schemeClr>
                </a:solidFill>
                <a:uFillTx/>
              </a:defRPr>
            </a:lvl2pPr>
            <a:lvl3pPr indent="0" marL="914400">
              <a:buNone/>
              <a:defRPr sz="1800">
                <a:solidFill>
                  <a:schemeClr val="tx1">
                    <a:tint val="75000"/>
                  </a:schemeClr>
                </a:solidFill>
                <a:uFillTx/>
              </a:defRPr>
            </a:lvl3pPr>
            <a:lvl4pPr indent="0" marL="1371600">
              <a:buNone/>
              <a:defRPr sz="1600">
                <a:solidFill>
                  <a:schemeClr val="tx1">
                    <a:tint val="75000"/>
                  </a:schemeClr>
                </a:solidFill>
                <a:uFillTx/>
              </a:defRPr>
            </a:lvl4pPr>
            <a:lvl5pPr indent="0" marL="1828800">
              <a:buNone/>
              <a:defRPr sz="1600">
                <a:solidFill>
                  <a:schemeClr val="tx1">
                    <a:tint val="75000"/>
                  </a:schemeClr>
                </a:solidFill>
                <a:uFillTx/>
              </a:defRPr>
            </a:lvl5pPr>
            <a:lvl6pPr indent="0" marL="2286000">
              <a:buNone/>
              <a:defRPr sz="1600">
                <a:solidFill>
                  <a:schemeClr val="tx1">
                    <a:tint val="75000"/>
                  </a:schemeClr>
                </a:solidFill>
                <a:uFillTx/>
              </a:defRPr>
            </a:lvl6pPr>
            <a:lvl7pPr indent="0" marL="2743200">
              <a:buNone/>
              <a:defRPr sz="1600">
                <a:solidFill>
                  <a:schemeClr val="tx1">
                    <a:tint val="75000"/>
                  </a:schemeClr>
                </a:solidFill>
                <a:uFillTx/>
              </a:defRPr>
            </a:lvl7pPr>
            <a:lvl8pPr indent="0" marL="3200400">
              <a:buNone/>
              <a:defRPr sz="1600">
                <a:solidFill>
                  <a:schemeClr val="tx1">
                    <a:tint val="75000"/>
                  </a:schemeClr>
                </a:solidFill>
                <a:uFillTx/>
              </a:defRPr>
            </a:lvl8pPr>
            <a:lvl9pPr indent="0" marL="3657600">
              <a:buNone/>
              <a:defRPr sz="1600">
                <a:solidFill>
                  <a:schemeClr val="tx1">
                    <a:tint val="75000"/>
                  </a:schemeClr>
                </a:solidFill>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7B2EC708-C8D0-4EE3-B115-3B9CE06551A6}" type="datetimeFigureOut">
              <a:rPr lang="en-US" smtClean="0">
                <a:uFillTx/>
              </a:rPr>
              <a:t>2/16/2021</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554005E5-2B4D-47DE-B225-24D7D6F30427}" type="slidenum">
              <a:rPr lang="en-US" smtClean="0">
                <a:uFillTx/>
              </a:r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4.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woObj">
  <p:cSld name="Two Conten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8200" y="1825625"/>
            <a:ext cx="5181600" cy="435133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Conten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172200" y="1825625"/>
            <a:ext cx="5181600" cy="435133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Date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7B2EC708-C8D0-4EE3-B115-3B9CE06551A6}" type="datetimeFigureOut">
              <a:rPr lang="en-US" smtClean="0">
                <a:uFillTx/>
              </a:rPr>
              <a:t>2/16/2021</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Foot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lide Number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554005E5-2B4D-47DE-B225-24D7D6F30427}" type="slidenum">
              <a:rPr lang="en-US" smtClean="0">
                <a:uFillTx/>
              </a:r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5.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woTxTwoObj">
  <p:cSld name="Compariso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9788" y="365125"/>
            <a:ext cx="10515600" cy="132556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9788" y="1681163"/>
            <a:ext cx="5157787" cy="82391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lstStyle>
            <a:lvl1pPr indent="0" marL="0">
              <a:buNone/>
              <a:defRPr b="1" sz="2400">
                <a:uFillTx/>
              </a:defRPr>
            </a:lvl1pPr>
            <a:lvl2pPr indent="0" marL="457200">
              <a:buNone/>
              <a:defRPr b="1" sz="2000">
                <a:uFillTx/>
              </a:defRPr>
            </a:lvl2pPr>
            <a:lvl3pPr indent="0" marL="914400">
              <a:buNone/>
              <a:defRPr b="1" sz="1800">
                <a:uFillTx/>
              </a:defRPr>
            </a:lvl3pPr>
            <a:lvl4pPr indent="0" marL="1371600">
              <a:buNone/>
              <a:defRPr b="1" sz="1600">
                <a:uFillTx/>
              </a:defRPr>
            </a:lvl4pPr>
            <a:lvl5pPr indent="0" marL="1828800">
              <a:buNone/>
              <a:defRPr b="1" sz="1600">
                <a:uFillTx/>
              </a:defRPr>
            </a:lvl5pPr>
            <a:lvl6pPr indent="0" marL="2286000">
              <a:buNone/>
              <a:defRPr b="1" sz="1600">
                <a:uFillTx/>
              </a:defRPr>
            </a:lvl6pPr>
            <a:lvl7pPr indent="0" marL="2743200">
              <a:buNone/>
              <a:defRPr b="1" sz="1600">
                <a:uFillTx/>
              </a:defRPr>
            </a:lvl7pPr>
            <a:lvl8pPr indent="0" marL="3200400">
              <a:buNone/>
              <a:defRPr b="1" sz="1600">
                <a:uFillTx/>
              </a:defRPr>
            </a:lvl8pPr>
            <a:lvl9pPr indent="0" marL="3657600">
              <a:buNone/>
              <a:defRPr b="1" sz="1600">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Conten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9788" y="2505075"/>
            <a:ext cx="5157787" cy="368458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Text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3" sz="quarter"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172200" y="1681163"/>
            <a:ext cx="5183188" cy="82391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lstStyle>
            <a:lvl1pPr indent="0" marL="0">
              <a:buNone/>
              <a:defRPr b="1" sz="2400">
                <a:uFillTx/>
              </a:defRPr>
            </a:lvl1pPr>
            <a:lvl2pPr indent="0" marL="457200">
              <a:buNone/>
              <a:defRPr b="1" sz="2000">
                <a:uFillTx/>
              </a:defRPr>
            </a:lvl2pPr>
            <a:lvl3pPr indent="0" marL="914400">
              <a:buNone/>
              <a:defRPr b="1" sz="1800">
                <a:uFillTx/>
              </a:defRPr>
            </a:lvl3pPr>
            <a:lvl4pPr indent="0" marL="1371600">
              <a:buNone/>
              <a:defRPr b="1" sz="1600">
                <a:uFillTx/>
              </a:defRPr>
            </a:lvl4pPr>
            <a:lvl5pPr indent="0" marL="1828800">
              <a:buNone/>
              <a:defRPr b="1" sz="1600">
                <a:uFillTx/>
              </a:defRPr>
            </a:lvl5pPr>
            <a:lvl6pPr indent="0" marL="2286000">
              <a:buNone/>
              <a:defRPr b="1" sz="1600">
                <a:uFillTx/>
              </a:defRPr>
            </a:lvl6pPr>
            <a:lvl7pPr indent="0" marL="2743200">
              <a:buNone/>
              <a:defRPr b="1" sz="1600">
                <a:uFillTx/>
              </a:defRPr>
            </a:lvl7pPr>
            <a:lvl8pPr indent="0" marL="3200400">
              <a:buNone/>
              <a:defRPr b="1" sz="1600">
                <a:uFillTx/>
              </a:defRPr>
            </a:lvl8pPr>
            <a:lvl9pPr indent="0" marL="3657600">
              <a:buNone/>
              <a:defRPr b="1" sz="1600">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Content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4" sz="quarte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172200" y="2505075"/>
            <a:ext cx="5183188" cy="368458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Date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7B2EC708-C8D0-4EE3-B115-3B9CE06551A6}" type="datetimeFigureOut">
              <a:rPr lang="en-US" smtClean="0">
                <a:uFillTx/>
              </a:rPr>
              <a:t>2/16/2021</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Footer Placeholder 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Slide Number Placeholder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554005E5-2B4D-47DE-B225-24D7D6F30427}" type="slidenum">
              <a:rPr lang="en-US" smtClean="0">
                <a:uFillTx/>
              </a:r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6.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itleOnly">
  <p:cSld name="Title Only">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Date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7B2EC708-C8D0-4EE3-B115-3B9CE06551A6}" type="datetimeFigureOut">
              <a:rPr lang="en-US" smtClean="0">
                <a:uFillTx/>
              </a:rPr>
              <a:t>2/16/2021</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Foot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Slide Numb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554005E5-2B4D-47DE-B225-24D7D6F30427}" type="slidenum">
              <a:rPr lang="en-US" smtClean="0">
                <a:uFillTx/>
              </a:r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7.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blank">
  <p:cSld name="Blank">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Date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7B2EC708-C8D0-4EE3-B115-3B9CE06551A6}" type="datetimeFigureOut">
              <a:rPr lang="en-US" smtClean="0">
                <a:uFillTx/>
              </a:rPr>
              <a:t>2/16/2021</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Footer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554005E5-2B4D-47DE-B225-24D7D6F30427}" type="slidenum">
              <a:rPr lang="en-US" smtClean="0">
                <a:uFillTx/>
              </a:r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8.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objTx">
  <p:cSld name="Content with Captio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9788" y="457200"/>
            <a:ext cx="3932237" cy="16002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lstStyle>
            <a:lvl1pPr>
              <a:defRPr sz="3200">
                <a:uFillTx/>
              </a:defRPr>
            </a:lvl1p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183188" y="987425"/>
            <a:ext cx="6172200" cy="48736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sz="3200">
                <a:uFillTx/>
              </a:defRPr>
            </a:lvl1pPr>
            <a:lvl2pPr>
              <a:defRPr sz="2800">
                <a:uFillTx/>
              </a:defRPr>
            </a:lvl2pPr>
            <a:lvl3pPr>
              <a:defRPr sz="2400">
                <a:uFillTx/>
              </a:defRPr>
            </a:lvl3pPr>
            <a:lvl4pPr>
              <a:defRPr sz="2000">
                <a:uFillTx/>
              </a:defRPr>
            </a:lvl4pPr>
            <a:lvl5pPr>
              <a:defRPr sz="2000">
                <a:uFillTx/>
              </a:defRPr>
            </a:lvl5pPr>
            <a:lvl6pPr>
              <a:defRPr sz="2000">
                <a:uFillTx/>
              </a:defRPr>
            </a:lvl6pPr>
            <a:lvl7pPr>
              <a:defRPr sz="2000">
                <a:uFillTx/>
              </a:defRPr>
            </a:lvl7pPr>
            <a:lvl8pPr>
              <a:defRPr sz="2000">
                <a:uFillTx/>
              </a:defRPr>
            </a:lvl8pPr>
            <a:lvl9pPr>
              <a:defRPr sz="20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Tex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9788" y="2057400"/>
            <a:ext cx="3932237" cy="381158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indent="0" marL="0">
              <a:buNone/>
              <a:defRPr sz="1600">
                <a:uFillTx/>
              </a:defRPr>
            </a:lvl1pPr>
            <a:lvl2pPr indent="0" marL="457200">
              <a:buNone/>
              <a:defRPr sz="1400">
                <a:uFillTx/>
              </a:defRPr>
            </a:lvl2pPr>
            <a:lvl3pPr indent="0" marL="914400">
              <a:buNone/>
              <a:defRPr sz="1200">
                <a:uFillTx/>
              </a:defRPr>
            </a:lvl3pPr>
            <a:lvl4pPr indent="0" marL="1371600">
              <a:buNone/>
              <a:defRPr sz="1000">
                <a:uFillTx/>
              </a:defRPr>
            </a:lvl4pPr>
            <a:lvl5pPr indent="0" marL="1828800">
              <a:buNone/>
              <a:defRPr sz="1000">
                <a:uFillTx/>
              </a:defRPr>
            </a:lvl5pPr>
            <a:lvl6pPr indent="0" marL="2286000">
              <a:buNone/>
              <a:defRPr sz="1000">
                <a:uFillTx/>
              </a:defRPr>
            </a:lvl6pPr>
            <a:lvl7pPr indent="0" marL="2743200">
              <a:buNone/>
              <a:defRPr sz="1000">
                <a:uFillTx/>
              </a:defRPr>
            </a:lvl7pPr>
            <a:lvl8pPr indent="0" marL="3200400">
              <a:buNone/>
              <a:defRPr sz="1000">
                <a:uFillTx/>
              </a:defRPr>
            </a:lvl8pPr>
            <a:lvl9pPr indent="0" marL="3657600">
              <a:buNone/>
              <a:defRPr sz="1000">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Date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7B2EC708-C8D0-4EE3-B115-3B9CE06551A6}" type="datetimeFigureOut">
              <a:rPr lang="en-US" smtClean="0">
                <a:uFillTx/>
              </a:rPr>
              <a:t>2/16/2021</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Foot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lide Number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554005E5-2B4D-47DE-B225-24D7D6F30427}" type="slidenum">
              <a:rPr lang="en-US" smtClean="0">
                <a:uFillTx/>
              </a:r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9.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picTx">
  <p:cSld name="Picture with Captio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9788" y="457200"/>
            <a:ext cx="3932237" cy="16002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lstStyle>
            <a:lvl1pPr>
              <a:defRPr sz="3200">
                <a:uFillTx/>
              </a:defRPr>
            </a:lvl1p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Picture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spect="1" noGrp="1"/>
          </p:cNvSpPr>
          <p:nvPr>
            <p:ph idx="1" type="pic"/>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183188" y="987425"/>
            <a:ext cx="6172200" cy="48736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lstStyle>
            <a:lvl1pPr indent="0" marL="0">
              <a:buNone/>
              <a:defRPr sz="3200">
                <a:uFillTx/>
              </a:defRPr>
            </a:lvl1pPr>
            <a:lvl2pPr indent="0" marL="457200">
              <a:buNone/>
              <a:defRPr sz="2800">
                <a:uFillTx/>
              </a:defRPr>
            </a:lvl2pPr>
            <a:lvl3pPr indent="0" marL="914400">
              <a:buNone/>
              <a:defRPr sz="2400">
                <a:uFillTx/>
              </a:defRPr>
            </a:lvl3pPr>
            <a:lvl4pPr indent="0" marL="1371600">
              <a:buNone/>
              <a:defRPr sz="2000">
                <a:uFillTx/>
              </a:defRPr>
            </a:lvl4pPr>
            <a:lvl5pPr indent="0" marL="1828800">
              <a:buNone/>
              <a:defRPr sz="2000">
                <a:uFillTx/>
              </a:defRPr>
            </a:lvl5pPr>
            <a:lvl6pPr indent="0" marL="2286000">
              <a:buNone/>
              <a:defRPr sz="2000">
                <a:uFillTx/>
              </a:defRPr>
            </a:lvl6pPr>
            <a:lvl7pPr indent="0" marL="2743200">
              <a:buNone/>
              <a:defRPr sz="2000">
                <a:uFillTx/>
              </a:defRPr>
            </a:lvl7pPr>
            <a:lvl8pPr indent="0" marL="3200400">
              <a:buNone/>
              <a:defRPr sz="2000">
                <a:uFillTx/>
              </a:defRPr>
            </a:lvl8pPr>
            <a:lvl9pPr indent="0" marL="3657600">
              <a:buNone/>
              <a:defRPr sz="2000">
                <a:uFillTx/>
              </a:defRPr>
            </a:lvl9pPr>
          </a:lstStyle>
          <a:p>
            <a:r>
              <a:rPr lang="en-US" smtClean="0">
                <a:uFillTx/>
              </a:rPr>
              <a:t>Click icon to add picture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Tex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9788" y="2057400"/>
            <a:ext cx="3932237" cy="381158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indent="0" marL="0">
              <a:buNone/>
              <a:defRPr sz="1600">
                <a:uFillTx/>
              </a:defRPr>
            </a:lvl1pPr>
            <a:lvl2pPr indent="0" marL="457200">
              <a:buNone/>
              <a:defRPr sz="1400">
                <a:uFillTx/>
              </a:defRPr>
            </a:lvl2pPr>
            <a:lvl3pPr indent="0" marL="914400">
              <a:buNone/>
              <a:defRPr sz="1200">
                <a:uFillTx/>
              </a:defRPr>
            </a:lvl3pPr>
            <a:lvl4pPr indent="0" marL="1371600">
              <a:buNone/>
              <a:defRPr sz="1000">
                <a:uFillTx/>
              </a:defRPr>
            </a:lvl4pPr>
            <a:lvl5pPr indent="0" marL="1828800">
              <a:buNone/>
              <a:defRPr sz="1000">
                <a:uFillTx/>
              </a:defRPr>
            </a:lvl5pPr>
            <a:lvl6pPr indent="0" marL="2286000">
              <a:buNone/>
              <a:defRPr sz="1000">
                <a:uFillTx/>
              </a:defRPr>
            </a:lvl6pPr>
            <a:lvl7pPr indent="0" marL="2743200">
              <a:buNone/>
              <a:defRPr sz="1000">
                <a:uFillTx/>
              </a:defRPr>
            </a:lvl7pPr>
            <a:lvl8pPr indent="0" marL="3200400">
              <a:buNone/>
              <a:defRPr sz="1000">
                <a:uFillTx/>
              </a:defRPr>
            </a:lvl8pPr>
            <a:lvl9pPr indent="0" marL="3657600">
              <a:buNone/>
              <a:defRPr sz="1000">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Date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7B2EC708-C8D0-4EE3-B115-3B9CE06551A6}" type="datetimeFigureOut">
              <a:rPr lang="en-US" smtClean="0">
                <a:uFillTx/>
              </a:rPr>
              <a:t>2/16/2021</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Foot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lide Number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554005E5-2B4D-47DE-B225-24D7D6F30427}" type="slidenum">
              <a:rPr lang="en-US" smtClean="0">
                <a:uFillTx/>
              </a:r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Masters/_rels/slideMaster1.xml.rels><?xml version="1.0" standalone="yes" ?><Relationships xmlns="http://schemas.openxmlformats.org/package/2006/relationships"><Relationship Id="rId1" Target="../slideLayouts/slideLayout1.xml" Type="http://schemas.openxmlformats.org/officeDocument/2006/relationships/slideLayout"></Relationship><Relationship Id="rId2" Target="../slideLayouts/slideLayout2.xml" Type="http://schemas.openxmlformats.org/officeDocument/2006/relationships/slideLayout"></Relationship><Relationship Id="rId3" Target="../slideLayouts/slideLayout3.xml" Type="http://schemas.openxmlformats.org/officeDocument/2006/relationships/slideLayout"></Relationship><Relationship Id="rId4" Target="../slideLayouts/slideLayout4.xml" Type="http://schemas.openxmlformats.org/officeDocument/2006/relationships/slideLayout"></Relationship><Relationship Id="rId5" Target="../slideLayouts/slideLayout5.xml" Type="http://schemas.openxmlformats.org/officeDocument/2006/relationships/slideLayout"></Relationship><Relationship Id="rId6" Target="../slideLayouts/slideLayout6.xml" Type="http://schemas.openxmlformats.org/officeDocument/2006/relationships/slideLayout"></Relationship><Relationship Id="rId7" Target="../slideLayouts/slideLayout7.xml" Type="http://schemas.openxmlformats.org/officeDocument/2006/relationships/slideLayout"></Relationship><Relationship Id="rId8" Target="../slideLayouts/slideLayout8.xml" Type="http://schemas.openxmlformats.org/officeDocument/2006/relationships/slideLayout"></Relationship><Relationship Id="rId9" Target="../slideLayouts/slideLayout9.xml" Type="http://schemas.openxmlformats.org/officeDocument/2006/relationships/slideLayout"></Relationship><Relationship Id="rId10" Target="../slideLayouts/slideLayout10.xml" Type="http://schemas.openxmlformats.org/officeDocument/2006/relationships/slideLayout"></Relationship><Relationship Id="rId11" Target="../slideLayouts/slideLayout11.xml" Type="http://schemas.openxmlformats.org/officeDocument/2006/relationships/slideLayout"></Relationship><Relationship Id="rId12" Target="../theme/theme1.xml" Type="http://schemas.openxmlformats.org/officeDocument/2006/relationships/theme"></Relationship></Relationships>
</file>

<file path=ppt/slideMasters/slideMaster1.xml><?xml version="1.0" encoding="utf-8"?>
<p:sldMaster xmlns:a="http://schemas.openxmlformats.org/drawingml/2006/main" xmlns:p="http://schemas.openxmlformats.org/presentationml/2006/main" xmlns:s="http://schemas.openxmlformats.org/officeDocument/2006/sharedTypes" xmlns:r="http://schemas.openxmlformats.org/officeDocument/2006/relationships">
  <p:cSld>
    <p:bg>
      <p:bgPr>
        <a:solidFill>
          <a:schemeClr val="bg1"/>
        </a:solidFill>
        <a:effectLst/>
      </p:bgPr>
    </p:bg>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8200" y="365125"/>
            <a:ext cx="10515600" cy="1325563"/>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normAutofit/>
          </a:body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8200" y="1825625"/>
            <a:ext cx="10515600" cy="4351338"/>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rtlCol="0" tIns="45720" vert="horz">
            <a:normAutofit/>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8200" y="6356350"/>
            <a:ext cx="2743200" cy="365125"/>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lvl1pPr algn="l">
              <a:defRPr sz="1200">
                <a:solidFill>
                  <a:schemeClr val="tx1">
                    <a:tint val="75000"/>
                  </a:schemeClr>
                </a:solidFill>
                <a:uFillTx/>
              </a:defRPr>
            </a:lvl1pPr>
          </a:lstStyle>
          <a:p>
            <a:fld id="{7B2EC708-C8D0-4EE3-B115-3B9CE06551A6}" type="datetimeFigureOut">
              <a:rPr lang="en-US" smtClean="0">
                <a:uFillTx/>
              </a:rPr>
              <a:t>2/16/2021</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3"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38600" y="6356350"/>
            <a:ext cx="4114800" cy="365125"/>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lvl1pPr algn="ctr">
              <a:defRPr sz="1200">
                <a:solidFill>
                  <a:schemeClr val="tx1">
                    <a:tint val="75000"/>
                  </a:schemeClr>
                </a:solidFill>
                <a:uFillTx/>
              </a:defRPr>
            </a:lvl1p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4"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10600" y="6356350"/>
            <a:ext cx="2743200" cy="365125"/>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lvl1pPr algn="r">
              <a:defRPr sz="1200">
                <a:solidFill>
                  <a:schemeClr val="tx1">
                    <a:tint val="75000"/>
                  </a:schemeClr>
                </a:solidFill>
                <a:uFillTx/>
              </a:defRPr>
            </a:lvl1pPr>
          </a:lstStyle>
          <a:p>
            <a:fld id="{554005E5-2B4D-47DE-B225-24D7D6F30427}" type="slidenum">
              <a:rPr lang="en-US" smtClean="0">
                <a:uFillTx/>
              </a:rPr>
              <a:t>‹#›</a:t>
            </a:fld>
            <a:endParaRPr lang="en-US">
              <a:uFillTx/>
            </a:endParaRPr>
          </a:p>
        </p:txBody>
      </p:sp>
    </p:spTree>
  </p:cSld>
  <p:clrMap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ccent1="accent1" accent2="accent2" accent3="accent3" accent4="accent4" accent5="accent5" accent6="accent6" bg1="dk1" bg2="dk2" folHlink="folHlink" hlink="hlink" tx1="lt1" tx2="lt2"/>
  <p:sldLayoutIdLst>
    <p:sldLayoutId r:id="rId1" id="2147483661"/>
    <p:sldLayoutId r:id="rId2" id="2147483662"/>
    <p:sldLayoutId r:id="rId3" id="2147483663"/>
    <p:sldLayoutId r:id="rId4" id="2147483664"/>
    <p:sldLayoutId r:id="rId5" id="2147483665"/>
    <p:sldLayoutId r:id="rId6" id="2147483666"/>
    <p:sldLayoutId r:id="rId7" id="2147483667"/>
    <p:sldLayoutId r:id="rId8" id="2147483668"/>
    <p:sldLayoutId r:id="rId9" id="2147483669"/>
    <p:sldLayoutId r:id="rId10" id="2147483670"/>
    <p:sldLayoutId r:id="rId11" id="2147483671"/>
  </p:sldLayoutIdLst>
  <p:txStyles>
    <p:title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vl1pPr algn="l" defTabSz="914400" eaLnBrk="1" hangingPunct="1" latinLnBrk="0" rtl="0">
        <a:lnSpc>
          <a:spcPct val="90000"/>
        </a:lnSpc>
        <a:spcBef>
          <a:spcPct val="0"/>
        </a:spcBef>
        <a:buNone/>
        <a:defRPr kern="1200" sz="4400">
          <a:solidFill>
            <a:schemeClr val="tx1"/>
          </a:solidFill>
          <a:uFillTx/>
          <a:latin typeface="+mj-lt"/>
          <a:ea typeface="+mj-ea"/>
          <a:cs typeface="+mj-cs"/>
        </a:defRPr>
      </a:lvl1pPr>
    </p:titleStyle>
    <p:body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uFillTx/>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uFillTx/>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uFillTx/>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uFillTx/>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uFillTx/>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uFillTx/>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uFillTx/>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uFillTx/>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uFillTx/>
          <a:latin typeface="+mn-lt"/>
          <a:ea typeface="+mn-ea"/>
          <a:cs typeface="+mn-cs"/>
        </a:defRPr>
      </a:lvl9pPr>
    </p:bodyStyle>
    <p:other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defPPr>
        <a:defRPr lang="en-US">
          <a:uFillTx/>
        </a:defRPr>
      </a:defPPr>
      <a:lvl1pPr algn="l" defTabSz="914400" eaLnBrk="1" hangingPunct="1" latinLnBrk="0" marL="0" rtl="0">
        <a:defRPr kern="1200" sz="1800">
          <a:solidFill>
            <a:schemeClr val="tx1"/>
          </a:solidFill>
          <a:uFillTx/>
          <a:latin typeface="+mn-lt"/>
          <a:ea typeface="+mn-ea"/>
          <a:cs typeface="+mn-cs"/>
        </a:defRPr>
      </a:lvl1pPr>
      <a:lvl2pPr algn="l" defTabSz="914400" eaLnBrk="1" hangingPunct="1" latinLnBrk="0" marL="457200" rtl="0">
        <a:defRPr kern="1200" sz="1800">
          <a:solidFill>
            <a:schemeClr val="tx1"/>
          </a:solidFill>
          <a:uFillTx/>
          <a:latin typeface="+mn-lt"/>
          <a:ea typeface="+mn-ea"/>
          <a:cs typeface="+mn-cs"/>
        </a:defRPr>
      </a:lvl2pPr>
      <a:lvl3pPr algn="l" defTabSz="914400" eaLnBrk="1" hangingPunct="1" latinLnBrk="0" marL="914400" rtl="0">
        <a:defRPr kern="1200" sz="1800">
          <a:solidFill>
            <a:schemeClr val="tx1"/>
          </a:solidFill>
          <a:uFillTx/>
          <a:latin typeface="+mn-lt"/>
          <a:ea typeface="+mn-ea"/>
          <a:cs typeface="+mn-cs"/>
        </a:defRPr>
      </a:lvl3pPr>
      <a:lvl4pPr algn="l" defTabSz="914400" eaLnBrk="1" hangingPunct="1" latinLnBrk="0" marL="1371600" rtl="0">
        <a:defRPr kern="1200" sz="1800">
          <a:solidFill>
            <a:schemeClr val="tx1"/>
          </a:solidFill>
          <a:uFillTx/>
          <a:latin typeface="+mn-lt"/>
          <a:ea typeface="+mn-ea"/>
          <a:cs typeface="+mn-cs"/>
        </a:defRPr>
      </a:lvl4pPr>
      <a:lvl5pPr algn="l" defTabSz="914400" eaLnBrk="1" hangingPunct="1" latinLnBrk="0" marL="1828800" rtl="0">
        <a:defRPr kern="1200" sz="1800">
          <a:solidFill>
            <a:schemeClr val="tx1"/>
          </a:solidFill>
          <a:uFillTx/>
          <a:latin typeface="+mn-lt"/>
          <a:ea typeface="+mn-ea"/>
          <a:cs typeface="+mn-cs"/>
        </a:defRPr>
      </a:lvl5pPr>
      <a:lvl6pPr algn="l" defTabSz="914400" eaLnBrk="1" hangingPunct="1" latinLnBrk="0" marL="2286000" rtl="0">
        <a:defRPr kern="1200" sz="1800">
          <a:solidFill>
            <a:schemeClr val="tx1"/>
          </a:solidFill>
          <a:uFillTx/>
          <a:latin typeface="+mn-lt"/>
          <a:ea typeface="+mn-ea"/>
          <a:cs typeface="+mn-cs"/>
        </a:defRPr>
      </a:lvl6pPr>
      <a:lvl7pPr algn="l" defTabSz="914400" eaLnBrk="1" hangingPunct="1" latinLnBrk="0" marL="2743200" rtl="0">
        <a:defRPr kern="1200" sz="1800">
          <a:solidFill>
            <a:schemeClr val="tx1"/>
          </a:solidFill>
          <a:uFillTx/>
          <a:latin typeface="+mn-lt"/>
          <a:ea typeface="+mn-ea"/>
          <a:cs typeface="+mn-cs"/>
        </a:defRPr>
      </a:lvl7pPr>
      <a:lvl8pPr algn="l" defTabSz="914400" eaLnBrk="1" hangingPunct="1" latinLnBrk="0" marL="3200400" rtl="0">
        <a:defRPr kern="1200" sz="1800">
          <a:solidFill>
            <a:schemeClr val="tx1"/>
          </a:solidFill>
          <a:uFillTx/>
          <a:latin typeface="+mn-lt"/>
          <a:ea typeface="+mn-ea"/>
          <a:cs typeface="+mn-cs"/>
        </a:defRPr>
      </a:lvl8pPr>
      <a:lvl9pPr algn="l" defTabSz="914400" eaLnBrk="1" hangingPunct="1" latinLnBrk="0" marL="3657600" rtl="0">
        <a:defRPr kern="1200" sz="1800">
          <a:solidFill>
            <a:schemeClr val="tx1"/>
          </a:solidFill>
          <a:uFillTx/>
          <a:latin typeface="+mn-lt"/>
          <a:ea typeface="+mn-ea"/>
          <a:cs typeface="+mn-cs"/>
        </a:defRPr>
      </a:lvl9pPr>
    </p:otherStyle>
  </p:txStyles>
</p:sldMaster>
</file>

<file path=ppt/slides/_rels/slide1.xml.rels><?xml version="1.0" standalone="yes" ?><Relationships xmlns="http://schemas.openxmlformats.org/package/2006/relationships"><Relationship Id="rId1" Target="../slideLayouts/slideLayout1.xml" Type="http://schemas.openxmlformats.org/officeDocument/2006/relationships/slideLayout"></Relationship><Relationship Id="rId2" Target="../media/image1.jpg" Type="http://schemas.openxmlformats.org/officeDocument/2006/relationships/image"></Relationship></Relationships>
</file>

<file path=ppt/slides/_rels/slide10.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7.jpg" Type="http://schemas.openxmlformats.org/officeDocument/2006/relationships/image"></Relationship></Relationships>
</file>

<file path=ppt/slides/_rels/slide11.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8.jpg" Type="http://schemas.openxmlformats.org/officeDocument/2006/relationships/image"></Relationship></Relationships>
</file>

<file path=ppt/slides/_rels/slide12.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13.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14.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15.xml.rels><?xml version="1.0" standalone="yes" ?><Relationships xmlns="http://schemas.openxmlformats.org/package/2006/relationships"><Relationship Id="rId1" Target="../slideLayouts/slideLayout2.xml" Type="http://schemas.openxmlformats.org/officeDocument/2006/relationships/slideLayout"></Relationship><Relationship Id="rId2" Target="https://creately.com/" TargetMode="External" Type="http://schemas.openxmlformats.org/officeDocument/2006/relationships/hyperlink"></Relationship><Relationship Id="rId3" Target="https://repl.it/@BrittanyWest1/ComplexWeakTag" TargetMode="External" Type="http://schemas.openxmlformats.org/officeDocument/2006/relationships/hyperlink"></Relationship></Relationships>
</file>

<file path=ppt/slides/_rels/slide16.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2.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3.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4.xml.rels><?xml version="1.0" standalone="yes" ?><Relationships xmlns="http://schemas.openxmlformats.org/package/2006/relationships"><Relationship Id="rId1" Target="../slideLayouts/slideLayout2.xml" Type="http://schemas.openxmlformats.org/officeDocument/2006/relationships/slideLayout"></Relationship><Relationship Id="rId2" Target="../media/media1.mp4" Type="http://schemas.openxmlformats.org/officeDocument/2006/relationships/video"></Relationship><Relationship Id="rId3" Target="../media/image2.png" Type="http://schemas.openxmlformats.org/officeDocument/2006/relationships/image"></Relationship></Relationships>
</file>

<file path=ppt/slides/_rels/slide5.xml.rels><?xml version="1.0" standalone="yes" ?><Relationships xmlns="http://schemas.openxmlformats.org/package/2006/relationships"><Relationship Id="rId1" Target="../slideLayouts/slideLayout2.xml" Type="http://schemas.openxmlformats.org/officeDocument/2006/relationships/slideLayout"></Relationship><Relationship Id="rId2" Target="../media/media2.mp4" Type="http://schemas.openxmlformats.org/officeDocument/2006/relationships/video"></Relationship><Relationship Id="rId3" Target="../media/image3.png" Type="http://schemas.openxmlformats.org/officeDocument/2006/relationships/image"></Relationship></Relationships>
</file>

<file path=ppt/slides/_rels/slide6.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4.jpg" Type="http://schemas.openxmlformats.org/officeDocument/2006/relationships/image"></Relationship><Relationship Id="rId3" Target="../media/image5.jpeg" Type="http://schemas.openxmlformats.org/officeDocument/2006/relationships/image"></Relationship><Relationship Id="rId4" Target="../media/image6.jpeg" Type="http://schemas.openxmlformats.org/officeDocument/2006/relationships/image"></Relationship></Relationships>
</file>

<file path=ppt/slides/_rels/slide7.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8.xml.rels><?xml version="1.0" standalone="yes" ?><Relationships xmlns="http://schemas.openxmlformats.org/package/2006/relationships"><Relationship Id="rId1" Target="../slideLayouts/slideLayout2.xml" Type="http://schemas.openxmlformats.org/officeDocument/2006/relationships/slideLayout"></Relationship><Relationship Id="rId2" Target="http://pythontutor.com/java.html#code=public%20class%20Person%0A%7B%0A%20%20%20//%20instance%20variables%0A%20%20%20private%20String%20name%3B%0A%20%20%20private%20String%20email%3B%0A%20%20%20private%20String%20phoneNumber%3B%0A%0A%20%20%20//%20constructor%3A%20construct%20a%20Person%20copying%20in%20the%20data%20into%20the%20instance%20variables%0A%20%20%20public%20Person%28String%20initName,%20String%20initEmail,%20String%20initPhone%29%0A%20%20%20%7B%0A%20%20%20%20%20%20name%20%3D%20initName%3B%0A%20%20%20%20%20%20email%20%3D%20initEmail%3B%0A%20%20%20%20%20%20phoneNumber%20%3D%20initPhone%3B%0A%20%20%20%7D%0A%0A%20%20%20//%20Print%20all%20the%20data%20for%20a%20person%0A%20%20%20public%20void%20print%28%29%0A%20%20%20%7B%0A%20%20%20%20%20System.out.println%28%22Name%3A%20%22%20%2B%20name%29%3B%0A%20%20%20%20%20System.out.println%28%22Email%3A%20%22%20%2B%20email%29%3B%0A%20%20%20%20%20System.out.println%28%22Phone%20Number%3A%20%22%20%2B%20phoneNumber%29%3B%0A%20%20%20%7D%0A%0A%20%20%20//%20main%20method%20for%20testing%0A%20%20%20public%20static%20void%20main%28String%5B%5D%20args%29%0A%20%20%20%7B%0A%20%20%20%20%20%20//%20call%20the%20constructor%20to%20create%20a%20new%20person%0A%20%20%20%20%20%20Person%20p1%20%3D%20new%20Person%28%22Sana%22,%20%22sana%40gmail.com%22,%20%22123-456-7890%22%29%3B%0A%20%20%20%20%20%20//%20call%20p1&apos;s%20print%20method%0A%20%20%20%20%20%20p1.print%28%29%3B%0A%20%20%20%20%20%20Person%20p2%20%3D%20new%20Person%28%22Jean%22,%20%22jean%40gmail.com%22,%20%22404%20899-9955%22%29%3B%0A%20%20%20%20%20%20p2.print%28%29%3B%0A%20%20%20%7D%0A%7D&amp;cumulative=false&amp;curInstr=10&amp;heapPrimitives=true&amp;mode=display&amp;origin=opt-frontend.js&amp;py=java&amp;rawInputLstJSON=%5B%5D&amp;textReferences=false" TargetMode="External" Type="http://schemas.openxmlformats.org/officeDocument/2006/relationships/hyperlink"></Relationship></Relationships>
</file>

<file path=ppt/slides/_rels/slide9.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slide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ctr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498242" y="734096"/>
            <a:ext cx="9144000" cy="2330481"/>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smtClean="0">
                <a:uFillTx/>
              </a:rPr>
              <a:t>Welcome to </a:t>
            </a:r>
            <a:r>
              <a:rPr dirty="0" lang="en-US" smtClean="0">
                <a:uFillTx/>
              </a:rPr>
              <a:t>2</a:t>
            </a:r>
            <a:r>
              <a:rPr baseline="30000" dirty="0" lang="en-US" smtClean="0">
                <a:uFillTx/>
              </a:rPr>
              <a:t>nd</a:t>
            </a:r>
            <a:r>
              <a:rPr dirty="0" lang="en-US" smtClean="0">
                <a:uFillTx/>
              </a:rPr>
              <a:t> Semester!</a:t>
            </a:r>
            <a:endParaRPr dirty="0" lang="en-US">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943771" y="3064577"/>
            <a:ext cx="4252941" cy="2830139"/>
          </a:xfrm>
          <a:prstGeom prst="rect">
            <a:avLst/>
          </a:prstGeom>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1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8200" y="97833"/>
            <a:ext cx="10515600" cy="132556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smtClean="0">
                <a:uFillTx/>
              </a:rPr>
              <a:t>Object Oriented Programming – a big picture!</a:t>
            </a:r>
            <a:endParaRPr dirty="0" lang="en-US">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Content Placeholder 3"/>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noGrp="1"/>
          </p:cNvPicPr>
          <p:nvPr>
            <p:ph idx="1"/>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2"/>
          <a:srcRect r="73436"/>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43840" y="2094168"/>
            <a:ext cx="2429022" cy="3476625"/>
          </a:xfrm>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Content Placeholder 3"/>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2"/>
          <a:srcRect l="26590" r="26487"/>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996419" y="1448973"/>
            <a:ext cx="6233726" cy="5176910"/>
          </a:xfrm>
          <a:prstGeom prst="rect">
            <a:avLst/>
          </a:prstGeom>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Content Placeholder 3"/>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2"/>
          <a:srcRect l="73385"/>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9603544" y="2094167"/>
            <a:ext cx="2433711" cy="3476625"/>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Rectangle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698064" y="4178091"/>
            <a:ext cx="2475914" cy="1589663"/>
          </a:xfrm>
          <a:prstGeom prst="rect">
            <a:avLst/>
          </a:prstGeom>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2">
              <a:shade val="50000"/>
            </a:schemeClr>
          </a:lnRef>
          <a:fillRef idx="1">
            <a:schemeClr val="accent2"/>
          </a:fillRef>
          <a:effectRef idx="0">
            <a:schemeClr val="accent2"/>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rtlCol="0"/>
          <a:lstStyle/>
          <a:p>
            <a:pPr algn="ctr"/>
            <a:endParaRPr lang="en-US">
              <a:solidFill>
                <a:schemeClr val="accent2"/>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Rectangle 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710289" y="4164037"/>
            <a:ext cx="1983545" cy="1603717"/>
          </a:xfrm>
          <a:prstGeom prst="rect">
            <a:avLst/>
          </a:prstGeom>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4">
              <a:shade val="50000"/>
            </a:schemeClr>
          </a:lnRef>
          <a:fillRef idx="1">
            <a:schemeClr val="accent4"/>
          </a:fillRef>
          <a:effectRef idx="0">
            <a:schemeClr val="accent4"/>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rtlCol="0"/>
          <a:lstStyle/>
          <a:p>
            <a:pPr algn="ct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TextBox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887108" y="4164038"/>
            <a:ext cx="1871003" cy="461665"/>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mtClean="0" sz="2400">
                <a:uFillTx/>
              </a:rPr>
              <a:t>methods</a:t>
            </a:r>
            <a:endParaRPr b="1" dirty="0" lang="en-US" sz="24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TextBox 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38639" y="4138460"/>
            <a:ext cx="1559775" cy="461665"/>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i="1" lang="en-US" smtClean="0" sz="2400">
                <a:uFillTx/>
              </a:rPr>
              <a:t>attributes</a:t>
            </a:r>
            <a:endParaRPr b="1" dirty="0" i="1" lang="en-US" sz="24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TextBox 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887108" y="4600126"/>
            <a:ext cx="2194560"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dirty="0" lang="en-US" smtClean="0">
                <a:uFillTx/>
              </a:rPr>
              <a:t>refuel() – </a:t>
            </a:r>
            <a:r>
              <a:rPr dirty="0" err="1" lang="en-US">
                <a:uFillTx/>
              </a:rPr>
              <a:t>g</a:t>
            </a:r>
            <a:r>
              <a:rPr dirty="0" err="1" lang="en-US" smtClean="0">
                <a:uFillTx/>
              </a:rPr>
              <a:t>etFuel</a:t>
            </a:r>
            <a:r>
              <a:rPr dirty="0" lang="en-US" smtClean="0">
                <a:uFillTx/>
              </a:rPr>
              <a:t>()</a:t>
            </a:r>
          </a:p>
          <a:p>
            <a:r>
              <a:rPr dirty="0" err="1" lang="en-US" smtClean="0">
                <a:uFillTx/>
              </a:rPr>
              <a:t>setSpeed</a:t>
            </a:r>
            <a:r>
              <a:rPr dirty="0" lang="en-US" smtClean="0">
                <a:uFillTx/>
              </a:rPr>
              <a:t>() – </a:t>
            </a:r>
            <a:r>
              <a:rPr dirty="0" err="1" lang="en-US" smtClean="0">
                <a:uFillTx/>
              </a:rPr>
              <a:t>getSpeed</a:t>
            </a:r>
            <a:r>
              <a:rPr dirty="0" lang="en-US" smtClean="0">
                <a:uFillTx/>
              </a:rPr>
              <a:t>()</a:t>
            </a:r>
          </a:p>
          <a:p>
            <a:r>
              <a:rPr dirty="0" lang="en-US" smtClean="0">
                <a:uFillTx/>
              </a:rPr>
              <a:t>drive()</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TextBox 1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38639" y="4625702"/>
            <a:ext cx="2194560" cy="1477328"/>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dirty="0" lang="en-US" smtClean="0">
                <a:uFillTx/>
              </a:rPr>
              <a:t>fuel</a:t>
            </a:r>
          </a:p>
          <a:p>
            <a:r>
              <a:rPr dirty="0" lang="en-US">
                <a:uFillTx/>
              </a:rPr>
              <a:t>s</a:t>
            </a:r>
            <a:r>
              <a:rPr dirty="0" lang="en-US" smtClean="0">
                <a:uFillTx/>
              </a:rPr>
              <a:t>peed</a:t>
            </a:r>
          </a:p>
          <a:p>
            <a:r>
              <a:rPr dirty="0" lang="en-US" smtClean="0">
                <a:uFillTx/>
              </a:rPr>
              <a:t>color</a:t>
            </a:r>
          </a:p>
          <a:p>
            <a:r>
              <a:rPr dirty="0" lang="en-US" smtClean="0">
                <a:uFillTx/>
              </a:rPr>
              <a:t>model</a:t>
            </a:r>
          </a:p>
          <a:p>
            <a:endParaRPr dirty="0" lang="en-US" smtClean="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7"/>
                                        </p:tgtEl>
                                        <p:attrNameLst>
                                          <p:attrName>style.visibility</p:attrName>
                                        </p:attrNameLst>
                                      </p:cBhvr>
                                      <p:to>
                                        <p:strVal val="visible"/>
                                      </p:to>
                                    </p:set>
                                    <p:animEffect filter="fade" transition="in">
                                      <p:cBhvr>
                                        <p:cTn dur="500" id="12"/>
                                        <p:tgtEl>
                                          <p:spTgt spid="7"/>
                                        </p:tgtEl>
                                      </p:cBhvr>
                                    </p:animEffect>
                                  </p:childTnLst>
                                </p:cTn>
                              </p:par>
                              <p:par>
                                <p:cTn fill="hold" id="13" nodeType="withEffect" presetClass="entr" presetID="10" presetSubtype="0">
                                  <p:stCondLst>
                                    <p:cond delay="0"/>
                                  </p:stCondLst>
                                  <p:childTnLst>
                                    <p:set>
                                      <p:cBhvr>
                                        <p:cTn dur="1" fill="hold" id="14">
                                          <p:stCondLst>
                                            <p:cond delay="0"/>
                                          </p:stCondLst>
                                        </p:cTn>
                                        <p:tgtEl>
                                          <p:spTgt spid="5"/>
                                        </p:tgtEl>
                                        <p:attrNameLst>
                                          <p:attrName>style.visibility</p:attrName>
                                        </p:attrNameLst>
                                      </p:cBhvr>
                                      <p:to>
                                        <p:strVal val="visible"/>
                                      </p:to>
                                    </p:set>
                                    <p:animEffect filter="fade" transition="in">
                                      <p:cBhvr>
                                        <p:cTn dur="500" id="15"/>
                                        <p:tgtEl>
                                          <p:spTgt spid="5"/>
                                        </p:tgtEl>
                                      </p:cBhvr>
                                    </p:animEffect>
                                  </p:childTnLst>
                                </p:cTn>
                              </p:par>
                              <p:par>
                                <p:cTn fill="hold" grpId="0" id="16" nodeType="withEffect" presetClass="entr" presetID="10" presetSubtype="0">
                                  <p:stCondLst>
                                    <p:cond delay="0"/>
                                  </p:stCondLst>
                                  <p:childTnLst>
                                    <p:set>
                                      <p:cBhvr>
                                        <p:cTn dur="1" fill="hold" id="17">
                                          <p:stCondLst>
                                            <p:cond delay="0"/>
                                          </p:stCondLst>
                                        </p:cTn>
                                        <p:tgtEl>
                                          <p:spTgt spid="8"/>
                                        </p:tgtEl>
                                        <p:attrNameLst>
                                          <p:attrName>style.visibility</p:attrName>
                                        </p:attrNameLst>
                                      </p:cBhvr>
                                      <p:to>
                                        <p:strVal val="visible"/>
                                      </p:to>
                                    </p:set>
                                    <p:animEffect filter="fade" transition="in">
                                      <p:cBhvr>
                                        <p:cTn dur="500" id="18"/>
                                        <p:tgtEl>
                                          <p:spTgt spid="8"/>
                                        </p:tgtEl>
                                      </p:cBhvr>
                                    </p:animEffect>
                                  </p:childTnLst>
                                </p:cTn>
                              </p:par>
                            </p:childTnLst>
                          </p:cTn>
                        </p:par>
                      </p:childTnLst>
                    </p:cTn>
                  </p:par>
                  <p:par>
                    <p:cTn fill="hold" id="19">
                      <p:stCondLst>
                        <p:cond delay="indefinite"/>
                      </p:stCondLst>
                      <p:childTnLst>
                        <p:par>
                          <p:cTn fill="hold" id="20">
                            <p:stCondLst>
                              <p:cond delay="0"/>
                            </p:stCondLst>
                            <p:childTnLst>
                              <p:par>
                                <p:cTn fill="hold" grpId="0" id="21" nodeType="clickEffect" presetClass="entr" presetID="10" presetSubtype="0">
                                  <p:stCondLst>
                                    <p:cond delay="0"/>
                                  </p:stCondLst>
                                  <p:childTnLst>
                                    <p:set>
                                      <p:cBhvr>
                                        <p:cTn dur="1" fill="hold" id="22">
                                          <p:stCondLst>
                                            <p:cond delay="0"/>
                                          </p:stCondLst>
                                        </p:cTn>
                                        <p:tgtEl>
                                          <p:spTgt spid="9"/>
                                        </p:tgtEl>
                                        <p:attrNameLst>
                                          <p:attrName>style.visibility</p:attrName>
                                        </p:attrNameLst>
                                      </p:cBhvr>
                                      <p:to>
                                        <p:strVal val="visible"/>
                                      </p:to>
                                    </p:set>
                                    <p:animEffect filter="fade" transition="in">
                                      <p:cBhvr>
                                        <p:cTn dur="500" id="23"/>
                                        <p:tgtEl>
                                          <p:spTgt spid="9"/>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10"/>
                                        </p:tgtEl>
                                        <p:attrNameLst>
                                          <p:attrName>style.visibility</p:attrName>
                                        </p:attrNameLst>
                                      </p:cBhvr>
                                      <p:to>
                                        <p:strVal val="visible"/>
                                      </p:to>
                                    </p:set>
                                    <p:animEffect filter="fade" transition="in">
                                      <p:cBhvr>
                                        <p:cTn dur="500" id="26"/>
                                        <p:tgtEl>
                                          <p:spTgt spid="10"/>
                                        </p:tgtEl>
                                      </p:cBhvr>
                                    </p:animEffect>
                                  </p:childTnLst>
                                </p:cTn>
                              </p:par>
                            </p:childTnLst>
                          </p:cTn>
                        </p:par>
                      </p:childTnLst>
                    </p:cTn>
                  </p:par>
                  <p:par>
                    <p:cTn fill="hold" id="27">
                      <p:stCondLst>
                        <p:cond delay="indefinite"/>
                      </p:stCondLst>
                      <p:childTnLst>
                        <p:par>
                          <p:cTn fill="hold" id="28">
                            <p:stCondLst>
                              <p:cond delay="0"/>
                            </p:stCondLst>
                            <p:childTnLst>
                              <p:par>
                                <p:cTn fill="hold" id="29" nodeType="clickEffect" presetClass="entr" presetID="10" presetSubtype="0">
                                  <p:stCondLst>
                                    <p:cond delay="0"/>
                                  </p:stCondLst>
                                  <p:childTnLst>
                                    <p:set>
                                      <p:cBhvr>
                                        <p:cTn dur="1" fill="hold" id="30">
                                          <p:stCondLst>
                                            <p:cond delay="0"/>
                                          </p:stCondLst>
                                        </p:cTn>
                                        <p:tgtEl>
                                          <p:spTgt spid="11">
                                            <p:txEl>
                                              <p:pRg end="0" st="0"/>
                                            </p:txEl>
                                          </p:spTgt>
                                        </p:tgtEl>
                                        <p:attrNameLst>
                                          <p:attrName>style.visibility</p:attrName>
                                        </p:attrNameLst>
                                      </p:cBhvr>
                                      <p:to>
                                        <p:strVal val="visible"/>
                                      </p:to>
                                    </p:set>
                                    <p:animEffect filter="fade" transition="in">
                                      <p:cBhvr>
                                        <p:cTn dur="500" id="31"/>
                                        <p:tgtEl>
                                          <p:spTgt spid="11">
                                            <p:txEl>
                                              <p:pRg end="0" st="0"/>
                                            </p:txEl>
                                          </p:spTgt>
                                        </p:tgtEl>
                                      </p:cBhvr>
                                    </p:animEffect>
                                  </p:childTnLst>
                                </p:cTn>
                              </p:par>
                              <p:par>
                                <p:cTn fill="hold" id="32" nodeType="withEffect" presetClass="entr" presetID="10" presetSubtype="0">
                                  <p:stCondLst>
                                    <p:cond delay="0"/>
                                  </p:stCondLst>
                                  <p:childTnLst>
                                    <p:set>
                                      <p:cBhvr>
                                        <p:cTn dur="1" fill="hold" id="33">
                                          <p:stCondLst>
                                            <p:cond delay="0"/>
                                          </p:stCondLst>
                                        </p:cTn>
                                        <p:tgtEl>
                                          <p:spTgt spid="11">
                                            <p:txEl>
                                              <p:pRg end="1" st="1"/>
                                            </p:txEl>
                                          </p:spTgt>
                                        </p:tgtEl>
                                        <p:attrNameLst>
                                          <p:attrName>style.visibility</p:attrName>
                                        </p:attrNameLst>
                                      </p:cBhvr>
                                      <p:to>
                                        <p:strVal val="visible"/>
                                      </p:to>
                                    </p:set>
                                    <p:animEffect filter="fade" transition="in">
                                      <p:cBhvr>
                                        <p:cTn dur="500" id="34"/>
                                        <p:tgtEl>
                                          <p:spTgt spid="11">
                                            <p:txEl>
                                              <p:pRg end="1" st="1"/>
                                            </p:txEl>
                                          </p:spTgt>
                                        </p:tgtEl>
                                      </p:cBhvr>
                                    </p:animEffect>
                                  </p:childTnLst>
                                </p:cTn>
                              </p:par>
                              <p:par>
                                <p:cTn fill="hold" id="35" nodeType="withEffect" presetClass="entr" presetID="10" presetSubtype="0">
                                  <p:stCondLst>
                                    <p:cond delay="0"/>
                                  </p:stCondLst>
                                  <p:childTnLst>
                                    <p:set>
                                      <p:cBhvr>
                                        <p:cTn dur="1" fill="hold" id="36">
                                          <p:stCondLst>
                                            <p:cond delay="0"/>
                                          </p:stCondLst>
                                        </p:cTn>
                                        <p:tgtEl>
                                          <p:spTgt spid="11">
                                            <p:txEl>
                                              <p:pRg end="2" st="2"/>
                                            </p:txEl>
                                          </p:spTgt>
                                        </p:tgtEl>
                                        <p:attrNameLst>
                                          <p:attrName>style.visibility</p:attrName>
                                        </p:attrNameLst>
                                      </p:cBhvr>
                                      <p:to>
                                        <p:strVal val="visible"/>
                                      </p:to>
                                    </p:set>
                                    <p:animEffect filter="fade" transition="in">
                                      <p:cBhvr>
                                        <p:cTn dur="500" id="37"/>
                                        <p:tgtEl>
                                          <p:spTgt spid="11">
                                            <p:txEl>
                                              <p:pRg end="2" st="2"/>
                                            </p:txEl>
                                          </p:spTgt>
                                        </p:tgtEl>
                                      </p:cBhvr>
                                    </p:animEffect>
                                  </p:childTnLst>
                                </p:cTn>
                              </p:par>
                            </p:childTnLst>
                          </p:cTn>
                        </p:par>
                      </p:childTnLst>
                    </p:cTn>
                  </p:par>
                  <p:par>
                    <p:cTn fill="hold" id="38">
                      <p:stCondLst>
                        <p:cond delay="indefinite"/>
                      </p:stCondLst>
                      <p:childTnLst>
                        <p:par>
                          <p:cTn fill="hold" id="39">
                            <p:stCondLst>
                              <p:cond delay="0"/>
                            </p:stCondLst>
                            <p:childTnLst>
                              <p:par>
                                <p:cTn fill="hold" id="40" nodeType="clickEffect" presetClass="entr" presetID="10" presetSubtype="0">
                                  <p:stCondLst>
                                    <p:cond delay="0"/>
                                  </p:stCondLst>
                                  <p:childTnLst>
                                    <p:set>
                                      <p:cBhvr>
                                        <p:cTn dur="1" fill="hold" id="41">
                                          <p:stCondLst>
                                            <p:cond delay="0"/>
                                          </p:stCondLst>
                                        </p:cTn>
                                        <p:tgtEl>
                                          <p:spTgt spid="12">
                                            <p:txEl>
                                              <p:pRg end="0" st="0"/>
                                            </p:txEl>
                                          </p:spTgt>
                                        </p:tgtEl>
                                        <p:attrNameLst>
                                          <p:attrName>style.visibility</p:attrName>
                                        </p:attrNameLst>
                                      </p:cBhvr>
                                      <p:to>
                                        <p:strVal val="visible"/>
                                      </p:to>
                                    </p:set>
                                    <p:animEffect filter="fade" transition="in">
                                      <p:cBhvr>
                                        <p:cTn dur="500" id="42"/>
                                        <p:tgtEl>
                                          <p:spTgt spid="12">
                                            <p:txEl>
                                              <p:pRg end="0" st="0"/>
                                            </p:txEl>
                                          </p:spTgt>
                                        </p:tgtEl>
                                      </p:cBhvr>
                                    </p:animEffect>
                                  </p:childTnLst>
                                </p:cTn>
                              </p:par>
                              <p:par>
                                <p:cTn fill="hold" id="43" nodeType="withEffect" presetClass="entr" presetID="10" presetSubtype="0">
                                  <p:stCondLst>
                                    <p:cond delay="0"/>
                                  </p:stCondLst>
                                  <p:childTnLst>
                                    <p:set>
                                      <p:cBhvr>
                                        <p:cTn dur="1" fill="hold" id="44">
                                          <p:stCondLst>
                                            <p:cond delay="0"/>
                                          </p:stCondLst>
                                        </p:cTn>
                                        <p:tgtEl>
                                          <p:spTgt spid="12">
                                            <p:txEl>
                                              <p:pRg end="1" st="1"/>
                                            </p:txEl>
                                          </p:spTgt>
                                        </p:tgtEl>
                                        <p:attrNameLst>
                                          <p:attrName>style.visibility</p:attrName>
                                        </p:attrNameLst>
                                      </p:cBhvr>
                                      <p:to>
                                        <p:strVal val="visible"/>
                                      </p:to>
                                    </p:set>
                                    <p:animEffect filter="fade" transition="in">
                                      <p:cBhvr>
                                        <p:cTn dur="500" id="45"/>
                                        <p:tgtEl>
                                          <p:spTgt spid="12">
                                            <p:txEl>
                                              <p:pRg end="1" st="1"/>
                                            </p:txEl>
                                          </p:spTgt>
                                        </p:tgtEl>
                                      </p:cBhvr>
                                    </p:animEffect>
                                  </p:childTnLst>
                                </p:cTn>
                              </p:par>
                              <p:par>
                                <p:cTn fill="hold" id="46" nodeType="withEffect" presetClass="entr" presetID="10" presetSubtype="0">
                                  <p:stCondLst>
                                    <p:cond delay="0"/>
                                  </p:stCondLst>
                                  <p:childTnLst>
                                    <p:set>
                                      <p:cBhvr>
                                        <p:cTn dur="1" fill="hold" id="47">
                                          <p:stCondLst>
                                            <p:cond delay="0"/>
                                          </p:stCondLst>
                                        </p:cTn>
                                        <p:tgtEl>
                                          <p:spTgt spid="12">
                                            <p:txEl>
                                              <p:pRg end="2" st="2"/>
                                            </p:txEl>
                                          </p:spTgt>
                                        </p:tgtEl>
                                        <p:attrNameLst>
                                          <p:attrName>style.visibility</p:attrName>
                                        </p:attrNameLst>
                                      </p:cBhvr>
                                      <p:to>
                                        <p:strVal val="visible"/>
                                      </p:to>
                                    </p:set>
                                    <p:animEffect filter="fade" transition="in">
                                      <p:cBhvr>
                                        <p:cTn dur="500" id="48"/>
                                        <p:tgtEl>
                                          <p:spTgt spid="12">
                                            <p:txEl>
                                              <p:pRg end="2" st="2"/>
                                            </p:txEl>
                                          </p:spTgt>
                                        </p:tgtEl>
                                      </p:cBhvr>
                                    </p:animEffect>
                                  </p:childTnLst>
                                </p:cTn>
                              </p:par>
                              <p:par>
                                <p:cTn fill="hold" id="49" nodeType="withEffect" presetClass="entr" presetID="10" presetSubtype="0">
                                  <p:stCondLst>
                                    <p:cond delay="0"/>
                                  </p:stCondLst>
                                  <p:childTnLst>
                                    <p:set>
                                      <p:cBhvr>
                                        <p:cTn dur="1" fill="hold" id="50">
                                          <p:stCondLst>
                                            <p:cond delay="0"/>
                                          </p:stCondLst>
                                        </p:cTn>
                                        <p:tgtEl>
                                          <p:spTgt spid="12">
                                            <p:txEl>
                                              <p:pRg end="3" st="3"/>
                                            </p:txEl>
                                          </p:spTgt>
                                        </p:tgtEl>
                                        <p:attrNameLst>
                                          <p:attrName>style.visibility</p:attrName>
                                        </p:attrNameLst>
                                      </p:cBhvr>
                                      <p:to>
                                        <p:strVal val="visible"/>
                                      </p:to>
                                    </p:set>
                                    <p:animEffect filter="fade" transition="in">
                                      <p:cBhvr>
                                        <p:cTn dur="500" id="51"/>
                                        <p:tgtEl>
                                          <p:spTgt spid="12">
                                            <p:txEl>
                                              <p:pRg end="3" st="3"/>
                                            </p:txEl>
                                          </p:spTgt>
                                        </p:tgtEl>
                                      </p:cBhvr>
                                    </p:animEffect>
                                  </p:childTnLst>
                                </p:cTn>
                              </p:par>
                            </p:childTnLst>
                          </p:cTn>
                        </p:par>
                      </p:childTnLst>
                    </p:cTn>
                  </p:par>
                  <p:par>
                    <p:cTn fill="hold" id="52">
                      <p:stCondLst>
                        <p:cond delay="indefinite"/>
                      </p:stCondLst>
                      <p:childTnLst>
                        <p:par>
                          <p:cTn fill="hold" id="53">
                            <p:stCondLst>
                              <p:cond delay="0"/>
                            </p:stCondLst>
                            <p:childTnLst>
                              <p:par>
                                <p:cTn fill="hold" id="54" nodeType="clickEffect" presetClass="entr" presetID="10" presetSubtype="0">
                                  <p:stCondLst>
                                    <p:cond delay="0"/>
                                  </p:stCondLst>
                                  <p:childTnLst>
                                    <p:set>
                                      <p:cBhvr>
                                        <p:cTn dur="1" fill="hold" id="55">
                                          <p:stCondLst>
                                            <p:cond delay="0"/>
                                          </p:stCondLst>
                                        </p:cTn>
                                        <p:tgtEl>
                                          <p:spTgt spid="6"/>
                                        </p:tgtEl>
                                        <p:attrNameLst>
                                          <p:attrName>style.visibility</p:attrName>
                                        </p:attrNameLst>
                                      </p:cBhvr>
                                      <p:to>
                                        <p:strVal val="visible"/>
                                      </p:to>
                                    </p:set>
                                    <p:animEffect filter="fade" transition="in">
                                      <p:cBhvr>
                                        <p:cTn dur="500" id="56"/>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7"/>
      <p:bldP advAuto="4294967295" animBg="1" grpId="0" spid="8"/>
      <p:bldP advAuto="4294967295" grpId="0" spid="9"/>
      <p:bldP advAuto="4294967295" grpId="0" spid="10"/>
    </p:bldLst>
  </p:timing>
</p:sld>
</file>

<file path=ppt/slides/slide1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smtClean="0">
                <a:uFillTx/>
              </a:rPr>
              <a:t>Example Class:</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8200" y="1825625"/>
            <a:ext cx="10515600" cy="478619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smtClean="0">
                <a:uFillTx/>
              </a:rPr>
              <a:t>Cat</a:t>
            </a:r>
          </a:p>
          <a:p>
            <a:pPr lvl="1"/>
            <a:r>
              <a:rPr dirty="0" lang="en-US" smtClean="0">
                <a:uFillTx/>
              </a:rPr>
              <a:t>attributes:</a:t>
            </a:r>
          </a:p>
          <a:p>
            <a:pPr lvl="2"/>
            <a:r>
              <a:rPr dirty="0" lang="en-US" smtClean="0">
                <a:uFillTx/>
              </a:rPr>
              <a:t>color</a:t>
            </a:r>
          </a:p>
          <a:p>
            <a:pPr lvl="2"/>
            <a:r>
              <a:rPr dirty="0" lang="en-US" smtClean="0">
                <a:uFillTx/>
              </a:rPr>
              <a:t>hungry</a:t>
            </a:r>
          </a:p>
          <a:p>
            <a:pPr lvl="2"/>
            <a:r>
              <a:rPr dirty="0" lang="en-US" smtClean="0">
                <a:uFillTx/>
              </a:rPr>
              <a:t>breed</a:t>
            </a:r>
          </a:p>
          <a:p>
            <a:pPr lvl="2"/>
            <a:r>
              <a:rPr dirty="0" lang="en-US" smtClean="0">
                <a:uFillTx/>
              </a:rPr>
              <a:t>bored</a:t>
            </a:r>
          </a:p>
          <a:p>
            <a:pPr lvl="2"/>
            <a:r>
              <a:rPr dirty="0" err="1" lang="en-US" smtClean="0">
                <a:uFillTx/>
              </a:rPr>
              <a:t>numLives</a:t>
            </a:r>
            <a:endParaRPr dirty="0" lang="en-US" smtClean="0">
              <a:uFillTx/>
            </a:endParaRPr>
          </a:p>
          <a:p>
            <a:pPr lvl="1"/>
            <a:r>
              <a:rPr dirty="0" lang="en-US" smtClean="0">
                <a:uFillTx/>
              </a:rPr>
              <a:t>methods:</a:t>
            </a:r>
          </a:p>
          <a:p>
            <a:pPr lvl="2"/>
            <a:r>
              <a:rPr dirty="0" err="1" lang="en-US" smtClean="0">
                <a:uFillTx/>
              </a:rPr>
              <a:t>getColor</a:t>
            </a:r>
            <a:r>
              <a:rPr dirty="0" lang="en-US" smtClean="0">
                <a:uFillTx/>
              </a:rPr>
              <a:t>()</a:t>
            </a:r>
          </a:p>
          <a:p>
            <a:pPr lvl="2"/>
            <a:r>
              <a:rPr dirty="0" lang="en-US" smtClean="0">
                <a:uFillTx/>
              </a:rPr>
              <a:t>play()</a:t>
            </a:r>
          </a:p>
          <a:p>
            <a:pPr lvl="2"/>
            <a:r>
              <a:rPr dirty="0" lang="en-US" smtClean="0">
                <a:uFillTx/>
              </a:rPr>
              <a:t>eat()</a:t>
            </a:r>
          </a:p>
          <a:p>
            <a:pPr lvl="2"/>
            <a:r>
              <a:rPr dirty="0" err="1" lang="en-US" smtClean="0">
                <a:uFillTx/>
              </a:rPr>
              <a:t>loseLife</a:t>
            </a:r>
            <a:r>
              <a:rPr dirty="0" lang="en-US" smtClean="0">
                <a:uFillTx/>
              </a:rPr>
              <a:t>()</a:t>
            </a:r>
          </a:p>
          <a:p>
            <a:pPr lvl="2"/>
            <a:r>
              <a:rPr dirty="0" err="1" lang="en-US" smtClean="0">
                <a:uFillTx/>
              </a:rPr>
              <a:t>setBreed</a:t>
            </a:r>
            <a:r>
              <a:rPr dirty="0" lang="en-US" smtClean="0">
                <a:uFillTx/>
              </a:rPr>
              <a:t>()</a:t>
            </a:r>
            <a:endParaRPr dirty="0" lang="en-US">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Picture 3"/>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643254" y="1690688"/>
            <a:ext cx="3810000" cy="3810000"/>
          </a:xfrm>
          <a:prstGeom prst="rect">
            <a:avLst/>
          </a:prstGeom>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1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smtClean="0">
                <a:uFillTx/>
              </a:rPr>
              <a:t>OOD or Object Oriented Design</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smtClean="0">
                <a:uFillTx/>
              </a:rPr>
              <a:t>Given a problem, how can you create a class (or multiple classes) that are part of a solution?</a:t>
            </a:r>
          </a:p>
          <a:p>
            <a:r>
              <a:rPr dirty="0" lang="en-US" smtClean="0">
                <a:uFillTx/>
              </a:rPr>
              <a:t>When you are given a problem, try looking for the nouns to identify a class</a:t>
            </a:r>
          </a:p>
          <a:p>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815921" y="3889420"/>
            <a:ext cx="7817476" cy="2422480"/>
          </a:xfrm>
          <a:prstGeom prst="rect">
            <a:avLst/>
          </a:prstGeom>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1">
              <a:shade val="50000"/>
            </a:schemeClr>
          </a:lnRef>
          <a:fillRef idx="1">
            <a:schemeClr val="accent1"/>
          </a:fillRef>
          <a:effectRef idx="0">
            <a:schemeClr val="accent1"/>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rtlCol="0"/>
          <a:lstStyle/>
          <a:p>
            <a:pPr algn="ctr"/>
            <a:r>
              <a:rPr dirty="0" lang="en-US" sz="2400">
                <a:uFillTx/>
              </a:rPr>
              <a:t>You’ve been hired by your school to create a program that keeps track of “students at your school and the courses they are taking”. Name 2 classes that you would create in your program. Name 2 attributes (data kept in instance variables) for each class.</a:t>
            </a:r>
            <a:endParaRPr dirty="0" lang="en-US" sz="240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1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smtClean="0">
                <a:uFillTx/>
              </a:rPr>
              <a:t>OOD or Object Oriented Design</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smtClean="0">
                <a:uFillTx/>
              </a:rPr>
              <a:t>Given a problem, how can you create a class (or multiple classes) that are part of a solution?</a:t>
            </a:r>
          </a:p>
          <a:p>
            <a:r>
              <a:rPr dirty="0" lang="en-US" smtClean="0">
                <a:uFillTx/>
              </a:rPr>
              <a:t>When you are given a problem, try looking for the nouns to identify a class</a:t>
            </a:r>
          </a:p>
          <a:p>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815921" y="3889420"/>
            <a:ext cx="7817476" cy="2422480"/>
          </a:xfrm>
          <a:prstGeom prst="rect">
            <a:avLst/>
          </a:prstGeom>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1">
              <a:shade val="50000"/>
            </a:schemeClr>
          </a:lnRef>
          <a:fillRef idx="1">
            <a:schemeClr val="accent1"/>
          </a:fillRef>
          <a:effectRef idx="0">
            <a:schemeClr val="accent1"/>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rtlCol="0"/>
          <a:lstStyle/>
          <a:p>
            <a:pPr algn="ctr"/>
            <a:r>
              <a:rPr dirty="0" lang="en-US" sz="2400">
                <a:uFillTx/>
              </a:rPr>
              <a:t>You’ve been hired by your school to create a program that keeps track of “</a:t>
            </a:r>
            <a:r>
              <a:rPr b="1" dirty="0" lang="en-US" sz="2400">
                <a:solidFill>
                  <a:schemeClr val="accent4">
                    <a:lumMod val="75000"/>
                  </a:schemeClr>
                </a:solidFill>
                <a:uFillTx/>
              </a:rPr>
              <a:t>students</a:t>
            </a:r>
            <a:r>
              <a:rPr dirty="0" lang="en-US" sz="2400">
                <a:solidFill>
                  <a:schemeClr val="accent4">
                    <a:lumMod val="75000"/>
                  </a:schemeClr>
                </a:solidFill>
                <a:uFillTx/>
              </a:rPr>
              <a:t> </a:t>
            </a:r>
            <a:r>
              <a:rPr dirty="0" lang="en-US" sz="2400">
                <a:uFillTx/>
              </a:rPr>
              <a:t>at your school and the </a:t>
            </a:r>
            <a:r>
              <a:rPr b="1" dirty="0" lang="en-US" sz="2400">
                <a:solidFill>
                  <a:schemeClr val="accent4">
                    <a:lumMod val="75000"/>
                  </a:schemeClr>
                </a:solidFill>
                <a:uFillTx/>
              </a:rPr>
              <a:t>courses</a:t>
            </a:r>
            <a:r>
              <a:rPr dirty="0" lang="en-US" sz="2400">
                <a:solidFill>
                  <a:schemeClr val="accent4">
                    <a:lumMod val="75000"/>
                  </a:schemeClr>
                </a:solidFill>
                <a:uFillTx/>
              </a:rPr>
              <a:t> </a:t>
            </a:r>
            <a:r>
              <a:rPr dirty="0" lang="en-US" sz="2400">
                <a:uFillTx/>
              </a:rPr>
              <a:t>they are taking”. Name 2 classes that you would create in your program. Name 2 attributes (data kept in instance variables) for each class.</a:t>
            </a:r>
            <a:endParaRPr dirty="0" lang="en-US" sz="240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1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a:uFillTx/>
              </a:rPr>
              <a:t>OOD or Object Oriented Design</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8200" y="2240924"/>
            <a:ext cx="10701270" cy="3696237"/>
          </a:xfrm>
          <a:prstGeom prst="rect">
            <a:avLst/>
          </a:prstGeom>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1">
              <a:shade val="50000"/>
            </a:schemeClr>
          </a:lnRef>
          <a:fillRef idx="1">
            <a:schemeClr val="accent1"/>
          </a:fillRef>
          <a:effectRef idx="0">
            <a:schemeClr val="accent1"/>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rtlCol="0"/>
          <a:lstStyle/>
          <a:p>
            <a:r>
              <a:rPr dirty="0" lang="en-US" sz="2400">
                <a:uFillTx/>
              </a:rPr>
              <a:t>Say you wanted to make a computer game from a board game that you are playing. Think about what objects are in the game. For example, here is the description for Monopoly (trademark Hasbro games): “Buy, sell, dream and scheme your way to riches. Players buy, sell and trade to win. Build houses and hotels on your properties and bankrupt your opponents to win it all. Chance and Community Chest cards can change everything.” What classes would you need to create a computer version of this game? (Remember to look for the nouns). Take one of the classes you listed, and try to come up with 2 pieces of data in that class that will be the instance variables.</a:t>
            </a:r>
            <a:endParaRPr dirty="0" lang="en-US" sz="240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1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smtClean="0">
                <a:uFillTx/>
              </a:rPr>
              <a:t>Extra!</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8200" y="1339403"/>
            <a:ext cx="10515600" cy="483756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77500" lnSpcReduction="20000"/>
          </a:bodyPr>
          <a:lstStyle/>
          <a:p>
            <a:r>
              <a:rPr dirty="0" lang="en-US" sz="2900">
                <a:uFillTx/>
              </a:rPr>
              <a:t>In this project, you will create a class that can tell riddles like the following:</a:t>
            </a:r>
          </a:p>
          <a:p>
            <a:pPr lvl="1"/>
            <a:r>
              <a:rPr dirty="0" i="1" lang="en-US" sz="2900">
                <a:uFillTx/>
              </a:rPr>
              <a:t>Riddle Question: Why did the chicken cross the playground?</a:t>
            </a:r>
          </a:p>
          <a:p>
            <a:pPr lvl="1"/>
            <a:r>
              <a:rPr dirty="0" i="1" lang="en-US" sz="2900">
                <a:uFillTx/>
              </a:rPr>
              <a:t>Riddle Answer: To get to the other slide!</a:t>
            </a:r>
          </a:p>
          <a:p>
            <a:r>
              <a:rPr dirty="0" lang="en-US" sz="2900">
                <a:uFillTx/>
              </a:rPr>
              <a:t>First, brainstorm </a:t>
            </a:r>
            <a:r>
              <a:rPr dirty="0" lang="en-US" smtClean="0" sz="2900">
                <a:uFillTx/>
              </a:rPr>
              <a:t>to </a:t>
            </a:r>
            <a:r>
              <a:rPr dirty="0" lang="en-US" sz="2900">
                <a:uFillTx/>
              </a:rPr>
              <a:t>do the </a:t>
            </a:r>
            <a:r>
              <a:rPr b="1" dirty="0" lang="en-US" sz="2900">
                <a:uFillTx/>
              </a:rPr>
              <a:t>Object-Oriented Design</a:t>
            </a:r>
            <a:r>
              <a:rPr dirty="0" lang="en-US" sz="2900">
                <a:uFillTx/>
              </a:rPr>
              <a:t> for a riddle asking program. What should we call this class? What data does it need to keep track of in instance variables? What is the data type for the instance variables? What methods do we need? (You could draw a Class Diagram for this class using </a:t>
            </a:r>
            <a:r>
              <a:rPr dirty="0" lang="en-US" sz="2900" u="sng">
                <a:uFillTx/>
                <a:hlinkClick r:id="rId2"/>
              </a:rPr>
              <a:t>Creately.com</a:t>
            </a:r>
            <a:r>
              <a:rPr dirty="0" lang="en-US" sz="2900">
                <a:uFillTx/>
              </a:rPr>
              <a:t>, although it is not required).</a:t>
            </a:r>
          </a:p>
          <a:p>
            <a:r>
              <a:rPr dirty="0" lang="en-US" sz="2900">
                <a:uFillTx/>
              </a:rPr>
              <a:t>Using the Person class above as a guide, write a Riddle class in the Active Code template below that has 2 instance variables for the riddle’s question and answer, a constructor that initializes the riddle, and 2 methods to ask the riddle and answer the riddle. Hint: Don’t name your instance variables </a:t>
            </a:r>
            <a:r>
              <a:rPr dirty="0" err="1" lang="en-US" sz="2900">
                <a:uFillTx/>
              </a:rPr>
              <a:t>initQuestion</a:t>
            </a:r>
            <a:r>
              <a:rPr dirty="0" lang="en-US" sz="2900">
                <a:uFillTx/>
              </a:rPr>
              <a:t> and </a:t>
            </a:r>
            <a:r>
              <a:rPr dirty="0" err="1" lang="en-US" sz="2900">
                <a:uFillTx/>
              </a:rPr>
              <a:t>initAnswer</a:t>
            </a:r>
            <a:r>
              <a:rPr dirty="0" lang="en-US" sz="2900">
                <a:uFillTx/>
              </a:rPr>
              <a:t> – we’ll explain why shortly. If you came up with other instance variables and methods for this class, you can add those too! Don’t forget to specify the private or public access modifiers. Use the outline in the Active Code below. You will learn how to write constructors and other methods in detail in the next lessons.</a:t>
            </a:r>
          </a:p>
          <a:p>
            <a:r>
              <a:rPr dirty="0" lang="en-US" sz="2900">
                <a:uFillTx/>
              </a:rPr>
              <a:t>Complete the main method to construct at least 2 Riddle objects and call their </a:t>
            </a:r>
            <a:r>
              <a:rPr dirty="0" err="1" lang="en-US" sz="2900">
                <a:uFillTx/>
              </a:rPr>
              <a:t>printQuestion</a:t>
            </a:r>
            <a:r>
              <a:rPr dirty="0" lang="en-US" sz="2900">
                <a:uFillTx/>
              </a:rPr>
              <a:t>() and </a:t>
            </a:r>
            <a:r>
              <a:rPr dirty="0" err="1" lang="en-US" sz="2900">
                <a:uFillTx/>
              </a:rPr>
              <a:t>printAnswer</a:t>
            </a:r>
            <a:r>
              <a:rPr dirty="0" lang="en-US" sz="2900">
                <a:uFillTx/>
              </a:rPr>
              <a:t>() methods to ask and answer the riddle. You can look up some good riddles online.</a:t>
            </a:r>
          </a:p>
          <a:p>
            <a:pPr indent="0" marL="0">
              <a:buNone/>
            </a:pP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Rectangle 3">
            <a:hlinkClick r:id="rId3"/>
          </p:cNvPr>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499279" y="270456"/>
            <a:ext cx="5344732" cy="734096"/>
          </a:xfrm>
          <a:prstGeom prst="rect">
            <a:avLst/>
          </a:prstGeom>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1">
              <a:shade val="50000"/>
            </a:schemeClr>
          </a:lnRef>
          <a:fillRef idx="1">
            <a:schemeClr val="accent1"/>
          </a:fillRef>
          <a:effectRef idx="0">
            <a:schemeClr val="accent1"/>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rtlCol="0"/>
          <a:lstStyle/>
          <a:p>
            <a:pPr algn="ctr"/>
            <a:r>
              <a:rPr dirty="0" lang="en-US" smtClean="0">
                <a:uFillTx/>
              </a:rPr>
              <a:t>Use </a:t>
            </a:r>
            <a:r>
              <a:rPr dirty="0" lang="en-US">
                <a:uFillTx/>
              </a:rPr>
              <a:t>this repl.it: https://repl.it/@BrittanyWest1/ComplexWeakTag</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1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smtClean="0">
                <a:uFillTx/>
              </a:rPr>
              <a:t>Summary</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77500" lnSpcReduction="20000"/>
          </a:bodyPr>
          <a:lstStyle/>
          <a:p>
            <a:r>
              <a:rPr dirty="0" lang="en-US">
                <a:uFillTx/>
              </a:rPr>
              <a:t>Programmers use code to represent a physical object or nonphysical concept, real or imagined, by defining a class based on the attributes and/or behaviors of the object or concept.</a:t>
            </a:r>
          </a:p>
          <a:p>
            <a:r>
              <a:rPr b="1" dirty="0" lang="en-US">
                <a:uFillTx/>
              </a:rPr>
              <a:t>Instance Variables</a:t>
            </a:r>
            <a:r>
              <a:rPr dirty="0" lang="en-US">
                <a:uFillTx/>
              </a:rPr>
              <a:t> define the attributes or data needed for objects, and </a:t>
            </a:r>
            <a:r>
              <a:rPr b="1" dirty="0" lang="en-US">
                <a:uFillTx/>
              </a:rPr>
              <a:t>methods</a:t>
            </a:r>
            <a:r>
              <a:rPr dirty="0" lang="en-US">
                <a:uFillTx/>
              </a:rPr>
              <a:t> define the behaviors or functions of the object.</a:t>
            </a:r>
          </a:p>
          <a:p>
            <a:r>
              <a:rPr b="1" dirty="0" lang="en-US">
                <a:uFillTx/>
              </a:rPr>
              <a:t>Data encapsulation</a:t>
            </a:r>
            <a:r>
              <a:rPr dirty="0" lang="en-US">
                <a:uFillTx/>
              </a:rPr>
              <a:t> is a technique in which the implementation details of a class are kept hidden from the user. The data is kept private with access only through the public methods that can act on the data in the class.</a:t>
            </a:r>
          </a:p>
          <a:p>
            <a:r>
              <a:rPr dirty="0" lang="en-US">
                <a:uFillTx/>
              </a:rPr>
              <a:t>The keywords </a:t>
            </a:r>
            <a:r>
              <a:rPr b="1" dirty="0" lang="en-US">
                <a:uFillTx/>
              </a:rPr>
              <a:t>public</a:t>
            </a:r>
            <a:r>
              <a:rPr dirty="0" lang="en-US">
                <a:uFillTx/>
              </a:rPr>
              <a:t> and </a:t>
            </a:r>
            <a:r>
              <a:rPr b="1" dirty="0" lang="en-US">
                <a:uFillTx/>
              </a:rPr>
              <a:t>private</a:t>
            </a:r>
            <a:r>
              <a:rPr dirty="0" lang="en-US">
                <a:uFillTx/>
              </a:rPr>
              <a:t> affect the access of classes, data, constructors, and methods.</a:t>
            </a:r>
          </a:p>
          <a:p>
            <a:r>
              <a:rPr dirty="0" lang="en-US">
                <a:uFillTx/>
              </a:rPr>
              <a:t>The keyword private restricts access to the declaring class, while the keyword public allows access from classes outside the declaring class.</a:t>
            </a:r>
          </a:p>
          <a:p>
            <a:r>
              <a:rPr dirty="0" lang="en-US">
                <a:uFillTx/>
              </a:rPr>
              <a:t>Instance variables are encapsulated by using the </a:t>
            </a:r>
            <a:r>
              <a:rPr b="1" dirty="0" lang="en-US">
                <a:uFillTx/>
              </a:rPr>
              <a:t>private access modifier</a:t>
            </a:r>
            <a:r>
              <a:rPr dirty="0" lang="en-US">
                <a:uFillTx/>
              </a:rPr>
              <a:t>.</a:t>
            </a:r>
          </a:p>
          <a:p>
            <a:r>
              <a:rPr dirty="0" lang="en-US">
                <a:uFillTx/>
              </a:rPr>
              <a:t>Methods can be public or private, but they are usually public.</a:t>
            </a:r>
          </a:p>
          <a:p>
            <a:pPr indent="0" marL="0">
              <a:buNone/>
            </a:pPr>
            <a:endParaRPr dirty="0"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smtClean="0">
                <a:uFillTx/>
              </a:rPr>
              <a:t>Agenda</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8200" y="1825625"/>
            <a:ext cx="10669172" cy="435133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smtClean="0">
                <a:uFillTx/>
              </a:rPr>
              <a:t>OOP Vocab Review</a:t>
            </a:r>
          </a:p>
          <a:p>
            <a:r>
              <a:rPr dirty="0" lang="en-US" smtClean="0">
                <a:uFillTx/>
              </a:rPr>
              <a:t>Anatomy of a Class</a:t>
            </a:r>
          </a:p>
          <a:p>
            <a:r>
              <a:rPr dirty="0" lang="en-US" smtClean="0">
                <a:uFillTx/>
              </a:rPr>
              <a:t>Object Oriented Design</a:t>
            </a:r>
            <a:endParaRPr dirty="0"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smtClean="0">
                <a:uFillTx/>
              </a:rPr>
              <a:t>Creating a Class</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smtClean="0">
                <a:uFillTx/>
              </a:rPr>
              <a:t>What is a class?</a:t>
            </a:r>
          </a:p>
          <a:p>
            <a:pPr lvl="1"/>
            <a:r>
              <a:rPr dirty="0" lang="en-US" smtClean="0">
                <a:uFillTx/>
              </a:rPr>
              <a:t>a class is a (data) type</a:t>
            </a:r>
          </a:p>
          <a:p>
            <a:pPr lvl="1"/>
            <a:r>
              <a:rPr dirty="0" lang="en-US" smtClean="0">
                <a:uFillTx/>
              </a:rPr>
              <a:t>when we write a class, we’re creating a new type!</a:t>
            </a:r>
          </a:p>
          <a:p>
            <a:r>
              <a:rPr dirty="0" lang="en-US" smtClean="0">
                <a:uFillTx/>
              </a:rPr>
              <a:t>What is an object?</a:t>
            </a:r>
          </a:p>
          <a:p>
            <a:pPr lvl="1"/>
            <a:r>
              <a:rPr dirty="0" lang="en-US" smtClean="0">
                <a:uFillTx/>
              </a:rPr>
              <a:t>an instance of a class</a:t>
            </a:r>
          </a:p>
          <a:p>
            <a:r>
              <a:rPr dirty="0" lang="en-US" smtClean="0">
                <a:uFillTx/>
              </a:rPr>
              <a:t>What is an object reference?</a:t>
            </a:r>
          </a:p>
          <a:p>
            <a:pPr lvl="1"/>
            <a:r>
              <a:rPr dirty="0" lang="en-US" smtClean="0">
                <a:uFillTx/>
              </a:rPr>
              <a:t>the variable that points to the contents of that object</a:t>
            </a:r>
            <a:endParaRPr dirty="0"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smtClean="0">
                <a:uFillTx/>
              </a:rPr>
              <a:t>Reviewing Object Oriented Programming Vocab</a:t>
            </a:r>
            <a:endParaRPr dirty="0" lang="en-US">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CS Awesome 2.1 Introducing Vocabulary (Class, ObjectInstance, AttributesInstance Variables)">
            <a:hlinkClick action="ppaction://media"/>
          </p:cNvPr>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noGrp="1"/>
          </p:cNvPicPr>
          <p:nvPr>
            <p:ph idx="1"/>
            <a:videoFi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link="rId2"/>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614613" y="1825625"/>
            <a:ext cx="6962775" cy="4351338"/>
          </a:xfrm>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childTnLst>
            <p:seq concurrent="1" nextAc="seek">
              <p:cTn evtFilter="cancelBubble" fill="hold" id="2" nodeType="interactiveSeq" restart="whenNotActive">
                <p:stCondLst>
                  <p:cond delay="0" evt="onClick">
                    <p:tgtEl>
                      <p:spTgt spid="4"/>
                    </p:tgtEl>
                  </p:cond>
                </p:stCondLst>
                <p:endSync delay="0" evt="end">
                  <p:rtn val="all"/>
                </p:endSync>
                <p:childTnLst>
                  <p:par>
                    <p:cTn fill="hold" id="3">
                      <p:stCondLst>
                        <p:cond delay="0"/>
                      </p:stCondLst>
                      <p:childTnLst>
                        <p:par>
                          <p:cTn fill="hold" id="4">
                            <p:stCondLst>
                              <p:cond delay="0"/>
                            </p:stCondLst>
                            <p:childTnLst>
                              <p:par>
                                <p:cTn fill="hold" id="5" nodeType="clickEffect" presetClass="mediacall" presetID="2" presetSubtype="0">
                                  <p:stCondLst>
                                    <p:cond delay="0"/>
                                  </p:stCondLst>
                                  <p:childTnLst>
                                    <p:cmd type="call" cmd="togglePause">
                                      <p:cBhvr>
                                        <p:cTn id="6" dur="1" fill="hold"/>
                                        <p:tgtEl>
                                          <p:spTgt spid="4"/>
                                        </p:tgtEl>
                                      </p:cBhvr>
                                    </p:cmd>
                                  </p:childTnLst>
                                </p:cTn>
                              </p:par>
                            </p:childTnLst>
                          </p:cTn>
                        </p:par>
                      </p:childTnLst>
                    </p:cTn>
                  </p:par>
                </p:childTnLst>
              </p:cTn>
              <p:nextCondLst>
                <p:cond delay="0" evt="onClick">
                  <p:tgtEl>
                    <p:spTgt spid="4"/>
                  </p:tgtEl>
                </p:cond>
              </p:nextCondLst>
            </p:seq>
          </p:childTnLst>
        </p:cTn>
      </p:par>
    </p:tnLst>
  </p:timing>
</p:sld>
</file>

<file path=ppt/slides/slide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smtClean="0">
                <a:uFillTx/>
              </a:rPr>
              <a:t>Reviewing Object References</a:t>
            </a:r>
            <a:endParaRPr dirty="0" lang="en-US">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CS Awesome 2.1 Working with Turtle Objects">
            <a:hlinkClick action="ppaction://media"/>
          </p:cNvPr>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noGrp="1"/>
          </p:cNvPicPr>
          <p:nvPr>
            <p:ph idx="1"/>
            <a:videoFi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link="rId2"/>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614613" y="1825625"/>
            <a:ext cx="6962775" cy="4351338"/>
          </a:xfrm>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childTnLst>
            <p:seq concurrent="1" nextAc="seek">
              <p:cTn evtFilter="cancelBubble" fill="hold" id="2" nodeType="interactiveSeq" restart="whenNotActive">
                <p:stCondLst>
                  <p:cond delay="0" evt="onClick">
                    <p:tgtEl>
                      <p:spTgt spid="4"/>
                    </p:tgtEl>
                  </p:cond>
                </p:stCondLst>
                <p:endSync delay="0" evt="end">
                  <p:rtn val="all"/>
                </p:endSync>
                <p:childTnLst>
                  <p:par>
                    <p:cTn fill="hold" id="3">
                      <p:stCondLst>
                        <p:cond delay="0"/>
                      </p:stCondLst>
                      <p:childTnLst>
                        <p:par>
                          <p:cTn fill="hold" id="4">
                            <p:stCondLst>
                              <p:cond delay="0"/>
                            </p:stCondLst>
                            <p:childTnLst>
                              <p:par>
                                <p:cTn fill="hold" id="5" nodeType="clickEffect" presetClass="mediacall" presetID="2" presetSubtype="0">
                                  <p:stCondLst>
                                    <p:cond delay="0"/>
                                  </p:stCondLst>
                                  <p:childTnLst>
                                    <p:cmd type="call" cmd="togglePause">
                                      <p:cBhvr>
                                        <p:cTn id="6" dur="1" fill="hold"/>
                                        <p:tgtEl>
                                          <p:spTgt spid="4"/>
                                        </p:tgtEl>
                                      </p:cBhvr>
                                    </p:cmd>
                                  </p:childTnLst>
                                </p:cTn>
                              </p:par>
                            </p:childTnLst>
                          </p:cTn>
                        </p:par>
                      </p:childTnLst>
                    </p:cTn>
                  </p:par>
                </p:childTnLst>
              </p:cTn>
              <p:nextCondLst>
                <p:cond delay="0" evt="onClick">
                  <p:tgtEl>
                    <p:spTgt spid="4"/>
                  </p:tgtEl>
                </p:cond>
              </p:nextCondLst>
            </p:seq>
          </p:childTnLst>
        </p:cTn>
      </p:par>
    </p:tnLst>
  </p:timing>
</p:sld>
</file>

<file path=ppt/slides/slide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a:uFillTx/>
              </a:rPr>
              <a:t>A Class is a Blueprint</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Content Placeholder 3"/>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noGrp="1"/>
          </p:cNvPicPr>
          <p:nvPr>
            <p:ph idx="1"/>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97582" y="1690688"/>
            <a:ext cx="4351338" cy="4351338"/>
          </a:xfrm>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Picture 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174679" y="734094"/>
            <a:ext cx="2827097" cy="1590541"/>
          </a:xfrm>
          <a:prstGeom prst="rect">
            <a:avLst/>
          </a:prstGeom>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Picture 5"/>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4"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317174" y="4288664"/>
            <a:ext cx="2925295" cy="1951149"/>
          </a:xfrm>
          <a:prstGeom prst="rect">
            <a:avLst/>
          </a:prstGeom>
        </p:spPr>
      </p:pic>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Straight Arrow Connector 7"/>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flipV="1">
            <a:off x="5267459" y="1906073"/>
            <a:ext cx="1687133" cy="824248"/>
          </a:xfrm>
          <a:prstGeom prst="straightConnector1">
            <a:avLst/>
          </a:prstGeom>
          <a:ln>
            <a:tailEnd type="triangle"/>
          </a:ln>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1">
            <a:schemeClr val="accent1"/>
          </a:lnRef>
          <a:fillRef idx="0">
            <a:schemeClr val="accent1"/>
          </a:fillRef>
          <a:effectRef idx="0">
            <a:schemeClr val="accent1"/>
          </a:effectRef>
          <a:fontRef idx="minor">
            <a:schemeClr val="tx1"/>
          </a:fontRef>
        </p:style>
      </p:cxn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Straight Arrow Connector 8"/>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218233" y="4505459"/>
            <a:ext cx="1736359" cy="758779"/>
          </a:xfrm>
          <a:prstGeom prst="straightConnector1">
            <a:avLst/>
          </a:prstGeom>
          <a:ln>
            <a:tailEnd type="triangle"/>
          </a:ln>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1">
            <a:schemeClr val="accent1"/>
          </a:lnRef>
          <a:fillRef idx="0">
            <a:schemeClr val="accent1"/>
          </a:fillRef>
          <a:effectRef idx="0">
            <a:schemeClr val="accent1"/>
          </a:effectRef>
          <a:fontRef idx="minor">
            <a:schemeClr val="tx1"/>
          </a:fontRef>
        </p:style>
      </p:cxn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smtClean="0">
                <a:uFillTx/>
              </a:rPr>
              <a:t>A Class is a Blueprint</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44699" y="1825625"/>
            <a:ext cx="5823395" cy="435133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pPr indent="0" marL="0">
              <a:buNone/>
            </a:pPr>
            <a:r>
              <a:rPr b="1" dirty="0" lang="en-US" smtClean="0" sz="1800">
                <a:uFillTx/>
                <a:latin charset="0" panose="02070309020205020404" pitchFamily="49" typeface="Courier New"/>
                <a:cs charset="0" panose="02070309020205020404" pitchFamily="49" typeface="Courier New"/>
              </a:rPr>
              <a:t>public class House</a:t>
            </a:r>
          </a:p>
          <a:p>
            <a:pPr indent="0" marL="0">
              <a:buNone/>
            </a:pPr>
            <a:r>
              <a:rPr b="1" dirty="0" lang="en-US" smtClean="0" sz="1800">
                <a:uFillTx/>
                <a:latin charset="0" panose="02070309020205020404" pitchFamily="49" typeface="Courier New"/>
                <a:cs charset="0" panose="02070309020205020404" pitchFamily="49" typeface="Courier New"/>
              </a:rPr>
              <a:t>{</a:t>
            </a:r>
          </a:p>
          <a:p>
            <a:pPr indent="0" marL="0">
              <a:buNone/>
            </a:pPr>
            <a:r>
              <a:rPr b="1" dirty="0" lang="en-US" smtClean="0" sz="1800">
                <a:uFillTx/>
                <a:latin charset="0" panose="02070309020205020404" pitchFamily="49" typeface="Courier New"/>
                <a:cs charset="0" panose="02070309020205020404" pitchFamily="49" typeface="Courier New"/>
              </a:rPr>
              <a:t>	// define class here – a blueprint</a:t>
            </a:r>
            <a:endParaRPr b="1" dirty="0" lang="en-US" sz="1800">
              <a:uFillTx/>
              <a:latin charset="0" panose="02070309020205020404" pitchFamily="49" typeface="Courier New"/>
              <a:cs charset="0" panose="02070309020205020404" pitchFamily="49" typeface="Courier New"/>
            </a:endParaRPr>
          </a:p>
          <a:p>
            <a:pPr indent="0" marL="0">
              <a:buNone/>
            </a:pPr>
            <a:r>
              <a:rPr b="1" dirty="0" lang="en-US" smtClean="0" sz="1800">
                <a:uFillTx/>
                <a:latin charset="0" panose="02070309020205020404" pitchFamily="49" typeface="Courier New"/>
                <a:cs charset="0" panose="02070309020205020404" pitchFamily="49" typeface="Courier New"/>
              </a:rPr>
              <a:t>}</a:t>
            </a:r>
            <a:endParaRPr b="1" dirty="0" lang="en-US" sz="1800">
              <a:uFillTx/>
              <a:latin charset="0" panose="02070309020205020404" pitchFamily="49" typeface="Courier New"/>
              <a:cs charset="0" panose="02070309020205020404" pitchFamily="49" typeface="Courier New"/>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580030" y="1690688"/>
            <a:ext cx="5294291" cy="4351338"/>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uFillTx/>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uFillTx/>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uFillTx/>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uFillTx/>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uFillTx/>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uFillTx/>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uFillTx/>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uFillTx/>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uFillTx/>
                <a:latin typeface="+mn-lt"/>
                <a:ea typeface="+mn-ea"/>
                <a:cs typeface="+mn-cs"/>
              </a:defRPr>
            </a:lvl9pPr>
          </a:lstStyle>
          <a:p>
            <a:pPr indent="0" marL="0">
              <a:buFont charset="0" panose="020B0604020202020204" pitchFamily="34" typeface="Arial"/>
              <a:buNone/>
            </a:pPr>
            <a:r>
              <a:rPr b="1" dirty="0" lang="en-US" smtClean="0" sz="1800">
                <a:uFillTx/>
                <a:latin charset="0" panose="02070309020205020404" pitchFamily="49" typeface="Courier New"/>
                <a:cs charset="0" panose="02070309020205020404" pitchFamily="49" typeface="Courier New"/>
              </a:rPr>
              <a:t>House </a:t>
            </a:r>
            <a:r>
              <a:rPr b="1" dirty="0" err="1" lang="en-US" smtClean="0" sz="1800">
                <a:uFillTx/>
                <a:latin charset="0" panose="02070309020205020404" pitchFamily="49" typeface="Courier New"/>
                <a:cs charset="0" panose="02070309020205020404" pitchFamily="49" typeface="Courier New"/>
              </a:rPr>
              <a:t>myHouse</a:t>
            </a:r>
            <a:r>
              <a:rPr b="1" dirty="0" lang="en-US" smtClean="0" sz="1800">
                <a:uFillTx/>
                <a:latin charset="0" panose="02070309020205020404" pitchFamily="49" typeface="Courier New"/>
                <a:cs charset="0" panose="02070309020205020404" pitchFamily="49" typeface="Courier New"/>
              </a:rPr>
              <a:t> = new House();</a:t>
            </a:r>
          </a:p>
          <a:p>
            <a:pPr indent="0" marL="0">
              <a:buFont charset="0" panose="020B0604020202020204" pitchFamily="34" typeface="Arial"/>
              <a:buNone/>
            </a:pPr>
            <a:endParaRPr b="1" dirty="0" lang="en-US" smtClean="0" sz="1800">
              <a:uFillTx/>
              <a:latin charset="0" panose="02070309020205020404" pitchFamily="49" typeface="Courier New"/>
              <a:cs charset="0" panose="02070309020205020404" pitchFamily="49" typeface="Courier New"/>
            </a:endParaRPr>
          </a:p>
          <a:p>
            <a:pPr indent="0" marL="0">
              <a:buFont charset="0" panose="020B0604020202020204" pitchFamily="34" typeface="Arial"/>
              <a:buNone/>
            </a:pPr>
            <a:endParaRPr b="1" dirty="0" lang="en-US" smtClean="0" sz="1800">
              <a:uFillTx/>
              <a:latin charset="0" panose="02070309020205020404" pitchFamily="49" typeface="Courier New"/>
              <a:cs charset="0" panose="02070309020205020404" pitchFamily="49" typeface="Courier New"/>
            </a:endParaRPr>
          </a:p>
          <a:p>
            <a:pPr indent="0" marL="0">
              <a:buFont charset="0" panose="020B0604020202020204" pitchFamily="34" typeface="Arial"/>
              <a:buNone/>
            </a:pPr>
            <a:endParaRPr b="1" dirty="0" lang="en-US" sz="1800">
              <a:uFillTx/>
              <a:latin charset="0" panose="02070309020205020404" pitchFamily="49" typeface="Courier New"/>
              <a:cs charset="0" panose="02070309020205020404" pitchFamily="49" typeface="Courier New"/>
            </a:endParaRPr>
          </a:p>
          <a:p>
            <a:pPr indent="0" marL="0">
              <a:buFont charset="0" panose="020B0604020202020204" pitchFamily="34" typeface="Arial"/>
              <a:buNone/>
            </a:pPr>
            <a:endParaRPr b="1" dirty="0" lang="en-US" sz="1800">
              <a:uFillTx/>
              <a:latin charset="0" panose="02070309020205020404" pitchFamily="49" typeface="Courier New"/>
              <a:cs charset="0" panose="02070309020205020404" pitchFamily="49" typeface="Courier New"/>
            </a:endParaRPr>
          </a:p>
          <a:p>
            <a:pPr indent="0" marL="0">
              <a:buFont charset="0" panose="020B0604020202020204" pitchFamily="34" typeface="Arial"/>
              <a:buNone/>
            </a:pPr>
            <a:r>
              <a:rPr b="1" dirty="0" lang="en-US" smtClean="0" sz="1800">
                <a:uFillTx/>
                <a:latin charset="0" panose="02070309020205020404" pitchFamily="49" typeface="Courier New"/>
                <a:cs charset="0" panose="02070309020205020404" pitchFamily="49" typeface="Courier New"/>
              </a:rPr>
              <a:t>House </a:t>
            </a:r>
            <a:r>
              <a:rPr b="1" dirty="0" err="1" lang="en-US" smtClean="0" sz="1800">
                <a:uFillTx/>
                <a:latin charset="0" panose="02070309020205020404" pitchFamily="49" typeface="Courier New"/>
                <a:cs charset="0" panose="02070309020205020404" pitchFamily="49" typeface="Courier New"/>
              </a:rPr>
              <a:t>neighborsHouse</a:t>
            </a:r>
            <a:r>
              <a:rPr b="1" dirty="0" lang="en-US" smtClean="0" sz="1800">
                <a:uFillTx/>
                <a:latin charset="0" panose="02070309020205020404" pitchFamily="49" typeface="Courier New"/>
                <a:cs charset="0" panose="02070309020205020404" pitchFamily="49" typeface="Courier New"/>
              </a:rPr>
              <a:t> = new House();</a:t>
            </a:r>
            <a:endParaRPr b="1" dirty="0" lang="en-US" sz="1800">
              <a:uFillTx/>
              <a:latin charset="0" panose="02070309020205020404" pitchFamily="49" typeface="Courier New"/>
              <a:cs charset="0" panose="02070309020205020404" pitchFamily="49" typeface="Courier New"/>
            </a:endParaRPr>
          </a:p>
        </p:txBody>
      </p: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traight Arrow Connector 5"/>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flipV="1">
            <a:off x="4610637" y="1918952"/>
            <a:ext cx="1687132" cy="347730"/>
          </a:xfrm>
          <a:prstGeom prst="straightConnector1">
            <a:avLst/>
          </a:prstGeom>
          <a:ln>
            <a:tailEnd type="triangle"/>
          </a:ln>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1">
            <a:schemeClr val="accent1"/>
          </a:lnRef>
          <a:fillRef idx="0">
            <a:schemeClr val="accent1"/>
          </a:fillRef>
          <a:effectRef idx="0">
            <a:schemeClr val="accent1"/>
          </a:effectRef>
          <a:fontRef idx="minor">
            <a:schemeClr val="tx1"/>
          </a:fontRef>
        </p:style>
      </p:cxn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traight Arrow Connector 6"/>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751768" y="3075904"/>
            <a:ext cx="1598587" cy="616588"/>
          </a:xfrm>
          <a:prstGeom prst="straightConnector1">
            <a:avLst/>
          </a:prstGeom>
          <a:ln>
            <a:tailEnd type="triangle"/>
          </a:ln>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1">
            <a:schemeClr val="accent1"/>
          </a:lnRef>
          <a:fillRef idx="0">
            <a:schemeClr val="accent1"/>
          </a:fillRef>
          <a:effectRef idx="0">
            <a:schemeClr val="accent1"/>
          </a:effectRef>
          <a:fontRef idx="minor">
            <a:schemeClr val="tx1"/>
          </a:fontRef>
        </p:style>
      </p:cxn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Oval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9221273" y="1630955"/>
            <a:ext cx="1718792" cy="575994"/>
          </a:xfrm>
          <a:prstGeom prst="ellipse">
            <a:avLst/>
          </a:prstGeom>
          <a:noFill/>
          <a:ln w="28575">
            <a:solidFill>
              <a:schemeClr val="accent5">
                <a:lumMod val="75000"/>
              </a:schemeClr>
            </a:solidFill>
          </a:ln>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6"/>
          </a:lnRef>
          <a:fillRef idx="1">
            <a:schemeClr val="lt1"/>
          </a:fillRef>
          <a:effectRef idx="0">
            <a:schemeClr val="accent6"/>
          </a:effectRef>
          <a:fontRef idx="minor">
            <a:schemeClr val="dk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rtlCol="0"/>
          <a:lstStyle/>
          <a:p>
            <a:pPr algn="ct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Oval 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285386" y="3425300"/>
            <a:ext cx="1331358" cy="575994"/>
          </a:xfrm>
          <a:prstGeom prst="ellipse">
            <a:avLst/>
          </a:prstGeom>
          <a:noFill/>
          <a:ln w="28575">
            <a:solidFill>
              <a:schemeClr val="accent5">
                <a:lumMod val="75000"/>
              </a:schemeClr>
            </a:solidFill>
          </a:ln>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6"/>
          </a:lnRef>
          <a:fillRef idx="1">
            <a:schemeClr val="lt1"/>
          </a:fillRef>
          <a:effectRef idx="0">
            <a:schemeClr val="accent6"/>
          </a:effectRef>
          <a:fontRef idx="minor">
            <a:schemeClr val="dk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rtlCol="0"/>
          <a:lstStyle/>
          <a:p>
            <a:pPr algn="ct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TextBox 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527444" y="4649273"/>
            <a:ext cx="4412621"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dirty="0" lang="en-US" smtClean="0">
                <a:uFillTx/>
              </a:rPr>
              <a:t>What is in the red circle?</a:t>
            </a:r>
          </a:p>
          <a:p>
            <a:endParaRPr dirty="0" lang="en-US">
              <a:uFillTx/>
            </a:endParaRPr>
          </a:p>
          <a:p>
            <a:r>
              <a:rPr dirty="0" lang="en-US" smtClean="0">
                <a:uFillTx/>
              </a:rPr>
              <a:t>What are the </a:t>
            </a:r>
            <a:r>
              <a:rPr dirty="0" i="1" lang="en-US" smtClean="0">
                <a:uFillTx/>
              </a:rPr>
              <a:t>object references </a:t>
            </a:r>
            <a:r>
              <a:rPr dirty="0" lang="en-US" smtClean="0">
                <a:uFillTx/>
              </a:rPr>
              <a:t>in the code on the right?</a:t>
            </a:r>
            <a:endParaRPr dirty="0"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 presetSubtype="0">
                                  <p:stCondLst>
                                    <p:cond delay="0"/>
                                  </p:stCondLst>
                                  <p:childTnLst>
                                    <p:set>
                                      <p:cBhvr>
                                        <p:cTn dur="1" fill="hold" id="6">
                                          <p:stCondLst>
                                            <p:cond delay="0"/>
                                          </p:stCondLst>
                                        </p:cTn>
                                        <p:tgtEl>
                                          <p:spTgt spid="6"/>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id="9" nodeType="clickEffect" presetClass="entr" presetID="1" presetSubtype="0">
                                  <p:stCondLst>
                                    <p:cond delay="0"/>
                                  </p:stCondLst>
                                  <p:childTnLst>
                                    <p:set>
                                      <p:cBhvr>
                                        <p:cTn dur="1" fill="hold" id="10">
                                          <p:stCondLst>
                                            <p:cond delay="0"/>
                                          </p:stCondLst>
                                        </p:cTn>
                                        <p:tgtEl>
                                          <p:spTgt spid="4">
                                            <p:txEl>
                                              <p:pRg end="0" st="0"/>
                                            </p:txEl>
                                          </p:spTgt>
                                        </p:tgtEl>
                                        <p:attrNameLst>
                                          <p:attrName>style.visibility</p:attrName>
                                        </p:attrNameLst>
                                      </p:cBhvr>
                                      <p:to>
                                        <p:strVal val="visible"/>
                                      </p:to>
                                    </p:set>
                                  </p:childTnLst>
                                </p:cTn>
                              </p:par>
                              <p:par>
                                <p:cTn fill="hold" id="11" nodeType="withEffect" presetClass="entr" presetID="1" presetSubtype="0">
                                  <p:stCondLst>
                                    <p:cond delay="0"/>
                                  </p:stCondLst>
                                  <p:childTnLst>
                                    <p:set>
                                      <p:cBhvr>
                                        <p:cTn dur="1" fill="hold" id="12">
                                          <p:stCondLst>
                                            <p:cond delay="0"/>
                                          </p:stCondLst>
                                        </p:cTn>
                                        <p:tgtEl>
                                          <p:spTgt spid="7"/>
                                        </p:tgtEl>
                                        <p:attrNameLst>
                                          <p:attrName>style.visibility</p:attrName>
                                        </p:attrNameLst>
                                      </p:cBhvr>
                                      <p:to>
                                        <p:strVal val="visible"/>
                                      </p:to>
                                    </p:se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1" presetSubtype="0">
                                  <p:stCondLst>
                                    <p:cond delay="0"/>
                                  </p:stCondLst>
                                  <p:childTnLst>
                                    <p:set>
                                      <p:cBhvr>
                                        <p:cTn dur="1" fill="hold" id="16">
                                          <p:stCondLst>
                                            <p:cond delay="0"/>
                                          </p:stCondLst>
                                        </p:cTn>
                                        <p:tgtEl>
                                          <p:spTgt spid="4">
                                            <p:txEl>
                                              <p:pRg end="5" st="5"/>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smtClean="0">
                <a:uFillTx/>
              </a:rPr>
              <a:t>Person class visualizer</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pPr indent="0" marL="0">
              <a:buNone/>
            </a:pPr>
            <a:r>
              <a:rPr dirty="0" lang="en-US" smtClean="0">
                <a:uFillTx/>
                <a:hlinkClick r:id="rId2"/>
              </a:rPr>
              <a:t>Java Visualizer – Person Class</a:t>
            </a:r>
            <a:endParaRPr dirty="0"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smtClean="0">
                <a:uFillTx/>
              </a:rPr>
              <a:t>Anatomy of a class</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8200" y="1825624"/>
            <a:ext cx="10515600" cy="4665327"/>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2500" lnSpcReduction="20000"/>
          </a:bodyPr>
          <a:lstStyle/>
          <a:p>
            <a:r>
              <a:rPr dirty="0" lang="en-US" smtClean="0">
                <a:uFillTx/>
              </a:rPr>
              <a:t>Instance variables</a:t>
            </a:r>
          </a:p>
          <a:p>
            <a:pPr lvl="1"/>
            <a:r>
              <a:rPr dirty="0" lang="en-US" smtClean="0">
                <a:uFillTx/>
              </a:rPr>
              <a:t>also called </a:t>
            </a:r>
            <a:r>
              <a:rPr dirty="0" i="1" lang="en-US" smtClean="0">
                <a:uFillTx/>
              </a:rPr>
              <a:t>attributes</a:t>
            </a:r>
          </a:p>
          <a:p>
            <a:pPr lvl="1"/>
            <a:r>
              <a:rPr dirty="0" lang="en-US" smtClean="0">
                <a:uFillTx/>
              </a:rPr>
              <a:t>typically instance variables are </a:t>
            </a:r>
            <a:r>
              <a:rPr dirty="0" i="1" lang="en-US" smtClean="0">
                <a:uFillTx/>
              </a:rPr>
              <a:t>private</a:t>
            </a:r>
            <a:r>
              <a:rPr dirty="0" lang="en-US" smtClean="0">
                <a:uFillTx/>
              </a:rPr>
              <a:t> using the access modifier</a:t>
            </a:r>
          </a:p>
          <a:p>
            <a:r>
              <a:rPr dirty="0" lang="en-US" smtClean="0">
                <a:uFillTx/>
              </a:rPr>
              <a:t>Methods</a:t>
            </a:r>
          </a:p>
          <a:p>
            <a:pPr lvl="1"/>
            <a:r>
              <a:rPr dirty="0" lang="en-US" smtClean="0">
                <a:uFillTx/>
              </a:rPr>
              <a:t>think of as </a:t>
            </a:r>
            <a:r>
              <a:rPr dirty="0" i="1" lang="en-US" smtClean="0">
                <a:uFillTx/>
              </a:rPr>
              <a:t>behaviors</a:t>
            </a:r>
          </a:p>
          <a:p>
            <a:pPr lvl="1"/>
            <a:r>
              <a:rPr dirty="0" lang="en-US" smtClean="0">
                <a:uFillTx/>
              </a:rPr>
              <a:t>typically are public, but can be private</a:t>
            </a:r>
          </a:p>
          <a:p>
            <a:pPr lvl="1"/>
            <a:r>
              <a:rPr dirty="0" lang="en-US" smtClean="0">
                <a:uFillTx/>
              </a:rPr>
              <a:t>Constructors</a:t>
            </a:r>
          </a:p>
          <a:p>
            <a:pPr lvl="2"/>
            <a:r>
              <a:rPr dirty="0" lang="en-US" smtClean="0">
                <a:uFillTx/>
              </a:rPr>
              <a:t>used to create instances of the class</a:t>
            </a:r>
          </a:p>
          <a:p>
            <a:pPr lvl="1"/>
            <a:r>
              <a:rPr dirty="0" lang="en-US" smtClean="0">
                <a:uFillTx/>
              </a:rPr>
              <a:t>Accessor methods</a:t>
            </a:r>
          </a:p>
          <a:p>
            <a:pPr lvl="2"/>
            <a:r>
              <a:rPr dirty="0" lang="en-US" smtClean="0">
                <a:uFillTx/>
              </a:rPr>
              <a:t>used to access the data stored in private instance variables</a:t>
            </a:r>
          </a:p>
          <a:p>
            <a:pPr lvl="1"/>
            <a:r>
              <a:rPr dirty="0" err="1" lang="en-US" smtClean="0">
                <a:uFillTx/>
              </a:rPr>
              <a:t>Mutator</a:t>
            </a:r>
            <a:r>
              <a:rPr dirty="0" lang="en-US" smtClean="0">
                <a:uFillTx/>
              </a:rPr>
              <a:t> methods</a:t>
            </a:r>
          </a:p>
          <a:p>
            <a:pPr lvl="2"/>
            <a:r>
              <a:rPr dirty="0" lang="en-US" smtClean="0">
                <a:uFillTx/>
              </a:rPr>
              <a:t>used to change (mutate) the data stored in private instance variables</a:t>
            </a:r>
          </a:p>
          <a:p>
            <a:pPr lvl="1"/>
            <a:r>
              <a:rPr dirty="0" lang="en-US" smtClean="0">
                <a:uFillTx/>
              </a:rPr>
              <a:t>Other instance methods</a:t>
            </a:r>
          </a:p>
          <a:p>
            <a:pPr lvl="2"/>
            <a:r>
              <a:rPr dirty="0" lang="en-US" smtClean="0">
                <a:uFillTx/>
              </a:rPr>
              <a:t>may be used to provide behaviors that the object will perform</a:t>
            </a:r>
          </a:p>
          <a:p>
            <a:pPr lvl="1"/>
            <a:endParaRPr dirty="0" i="1"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Oval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485623" y="2137891"/>
            <a:ext cx="7057623" cy="927279"/>
          </a:xfrm>
          <a:prstGeom prst="ellipse">
            <a:avLst/>
          </a:prstGeom>
          <a:noFill/>
          <a:ln w="38100">
            <a:solidFill>
              <a:schemeClr val="accent5">
                <a:lumMod val="75000"/>
              </a:schemeClr>
            </a:solidFill>
          </a:ln>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1">
              <a:shade val="50000"/>
            </a:schemeClr>
          </a:lnRef>
          <a:fillRef idx="1">
            <a:schemeClr val="accent1"/>
          </a:fillRef>
          <a:effectRef idx="0">
            <a:schemeClr val="accent1"/>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rtlCol="0"/>
          <a:lstStyle/>
          <a:p>
            <a:pPr algn="ctr"/>
            <a:endParaRPr lang="en-US">
              <a:uFillTx/>
            </a:endParaRPr>
          </a:p>
        </p:txBody>
      </p: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traight Arrow Connector 5"/>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flipH="1">
            <a:off x="7418231" y="1455313"/>
            <a:ext cx="772732" cy="837126"/>
          </a:xfrm>
          <a:prstGeom prst="straightConnector1">
            <a:avLst/>
          </a:prstGeom>
          <a:ln>
            <a:tailEnd type="triangle"/>
          </a:ln>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1">
            <a:schemeClr val="accent1"/>
          </a:lnRef>
          <a:fillRef idx="0">
            <a:schemeClr val="accent1"/>
          </a:fillRef>
          <a:effectRef idx="0">
            <a:schemeClr val="accent1"/>
          </a:effectRef>
          <a:fontRef idx="minor">
            <a:schemeClr val="tx1"/>
          </a:fontRef>
        </p:style>
      </p:cxn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TextBox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190963" y="1180494"/>
            <a:ext cx="3554569"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dirty="0" lang="en-US" smtClean="0">
                <a:uFillTx/>
              </a:rPr>
              <a:t>Data Encapsulation: where the data and code acting on the data are wrapped into a single unit and the implementation details are </a:t>
            </a:r>
            <a:r>
              <a:rPr b="1" dirty="0" lang="en-US" smtClean="0">
                <a:uFillTx/>
              </a:rPr>
              <a:t>hidden</a:t>
            </a:r>
            <a:endParaRPr b="1" dirty="0"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theme/theme1.xml><?xml version="1.0" encoding="utf-8"?>
<a:theme xmlns:a="http://schemas.openxmlformats.org/drawingml/2006/main" xmlns:c="http://schemas.openxmlformats.org/drawingml/2006/chart" xmlns:wpg="http://schemas.microsoft.com/office/word/2010/wordprocessingGroup" xmlns:pic="http://schemas.openxmlformats.org/drawingml/2006/picture" xmlns:wps="http://schemas.microsoft.com/office/word/2010/wordprocessingShape" xmlns:p="http://schemas.openxmlformats.org/presentationml/2006/main" xmlns:s="http://schemas.openxmlformats.org/officeDocument/2006/sharedTypes" xmlns:r="http://schemas.openxmlformats.org/officeDocument/2006/relationships" xmlns:dgm="http://schemas.openxmlformats.org/drawingml/2006/diagram" xmlns:wpc="http://schemas.microsoft.com/office/word/2010/wordprocessingCanvas" name="Office Theme">
  <a:themeElements>
    <a:clrScheme name="Office Theme">
      <a:dk1>
        <a:srgbClr val="000000"/>
      </a:dk1>
      <a:lt1>
        <a:srgbClr val="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panose="020F0302020204030204"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panose="020F0502020204030204"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algn="ctr" cap="flat" cmpd="sng" w="6350">
          <a:solidFill>
            <a:schemeClr val="phClr"/>
          </a:solidFill>
          <a:prstDash val="solid"/>
          <a:miter lim="800000"/>
        </a:ln>
        <a:ln algn="ctr" cap="flat" cmpd="sng" w="12700">
          <a:solidFill>
            <a:schemeClr val="phClr"/>
          </a:solidFill>
          <a:prstDash val="solid"/>
          <a:miter lim="800000"/>
        </a:ln>
        <a:ln algn="ctr" cap="flat" cmpd="sng" w="19050">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xmlns:c="http://schemas.openxmlformats.org/drawingml/2006/chart" xmlns:wpg="http://schemas.microsoft.com/office/word/2010/wordprocessingGroup" xmlns:pic="http://schemas.openxmlformats.org/drawingml/2006/picture" xmlns:wps="http://schemas.microsoft.com/office/word/2010/wordprocessingShape" xmlns:p="http://schemas.openxmlformats.org/presentationml/2006/main" xmlns:s="http://schemas.openxmlformats.org/officeDocument/2006/sharedTypes" xmlns:r="http://schemas.openxmlformats.org/officeDocument/2006/relationships" xmlns:dgm="http://schemas.openxmlformats.org/drawingml/2006/diagram" xmlns:wpc="http://schemas.microsoft.com/office/word/2010/wordprocessingCanva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panose="020F0302020204030204"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panose="020F0502020204030204"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algn="ctr" cap="flat" cmpd="sng" w="6350">
          <a:solidFill>
            <a:schemeClr val="phClr"/>
          </a:solidFill>
          <a:prstDash val="solid"/>
          <a:miter lim="800000"/>
        </a:ln>
        <a:ln algn="ctr" cap="flat" cmpd="sng" w="12700">
          <a:solidFill>
            <a:schemeClr val="phClr"/>
          </a:solidFill>
          <a:prstDash val="solid"/>
          <a:miter lim="800000"/>
        </a:ln>
        <a:ln algn="ctr" cap="flat" cmpd="sng" w="19050">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304</TotalTime>
  <Words>704</Words>
  <Application>Microsoft Office PowerPoint</Application>
  <PresentationFormat>Widescreen</PresentationFormat>
  <Paragraphs>98</Paragraphs>
  <Slides>16</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Courier New</vt:lpstr>
      <vt:lpstr>Office Theme</vt:lpstr>
      <vt:lpstr>Welcome to 2nd Semester!</vt:lpstr>
      <vt:lpstr>Agenda</vt:lpstr>
      <vt:lpstr>Creating a Class</vt:lpstr>
      <vt:lpstr>Reviewing Object Oriented Programming Vocab</vt:lpstr>
      <vt:lpstr>Reviewing Object References</vt:lpstr>
      <vt:lpstr>A Class is a Blueprint</vt:lpstr>
      <vt:lpstr>A Class is a Blueprint</vt:lpstr>
      <vt:lpstr>Person class visualizer</vt:lpstr>
      <vt:lpstr>Anatomy of a class</vt:lpstr>
      <vt:lpstr>Object Oriented Programming – a big picture!</vt:lpstr>
      <vt:lpstr>Example Class:</vt:lpstr>
      <vt:lpstr>OOD or Object Oriented Design</vt:lpstr>
      <vt:lpstr>OOD or Object Oriented Design</vt:lpstr>
      <vt:lpstr>OOD or Object Oriented Design</vt:lpstr>
      <vt:lpstr>Extra!</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AP Computer Science!</dc:title>
  <dc:creator>Connections</dc:creator>
  <cp:lastModifiedBy>Connections</cp:lastModifiedBy>
  <cp:revision>33</cp:revision>
  <dcterms:created xsi:type="dcterms:W3CDTF">2018-09-18T05:48:06Z</dcterms:created>
  <dcterms:modified xsi:type="dcterms:W3CDTF">2021-02-16T19:52:34Z</dcterms:modified>
</cp:coreProperties>
</file>