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5" name="Google Shape;55;p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1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E7FDA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9" name="Google Shape;169;p1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5" name="Google Shape;175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13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1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6" name="Google Shape;196;p15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7" name="Google Shape;197;p15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8" name="Google Shape;198;p15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9" name="Google Shape;199;p15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15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6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16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E7FDA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08" name="Google Shape;208;p16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16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16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E7FDA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1" name="Google Shape;211;p16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16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16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E7FDA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4" name="Google Shape;214;p16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8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9" name="Google Shape;59;p3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3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61" name="Google Shape;61;p3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7" name="Google Shape;67;p3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3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3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1" name="Google Shape;71;p3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3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3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9" name="Google Shape;79;p3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3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3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8" name="Google Shape;88;p3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3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3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5" name="Google Shape;95;p3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3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3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0" name="Google Shape;100;p3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3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9" name="Google Shape;109;p3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3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4" name="Google Shape;114;p3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63BE5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3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7" name="Google Shape;117;p3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3" name="Google Shape;123;p4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4" name="Google Shape;124;p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6" name="Google Shape;136;p6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7" name="Google Shape;137;p6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8" name="Google Shape;138;p6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9" name="Google Shape;139;p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9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4" name="Google Shape;154;p9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5" name="Google Shape;155;p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0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E7FDA3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2" name="Google Shape;162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63BE5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3BE5D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pl.it/@BrittanyWest1/LoathsomeYummyBlogclient" TargetMode="External"/><Relationship Id="rId4" Type="http://schemas.openxmlformats.org/officeDocument/2006/relationships/hyperlink" Target="https://codingbat.com/prob/p199720" TargetMode="External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cs.google.com/document/d/1f8Me9JlH38uywvxS73cV9_ye3alk1l43RpSEG5vgiGk/edit?usp=sharin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forms.gle/fvDWjjS1VYL2YZHt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/>
          <p:nvPr>
            <p:ph type="title"/>
          </p:nvPr>
        </p:nvSpPr>
        <p:spPr>
          <a:xfrm>
            <a:off x="1141413" y="181913"/>
            <a:ext cx="9905998" cy="650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WARM UPS</a:t>
            </a:r>
            <a:endParaRPr/>
          </a:p>
        </p:txBody>
      </p:sp>
      <p:sp>
        <p:nvSpPr>
          <p:cNvPr id="235" name="Google Shape;235;p19"/>
          <p:cNvSpPr txBox="1"/>
          <p:nvPr>
            <p:ph idx="1" type="body"/>
          </p:nvPr>
        </p:nvSpPr>
        <p:spPr>
          <a:xfrm>
            <a:off x="1141412" y="832022"/>
            <a:ext cx="9905999" cy="495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/>
              <a:t>Option 1: </a:t>
            </a:r>
            <a:r>
              <a:rPr lang="en-US"/>
              <a:t>Debug this code: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https://repl.it/@BrittanyWest1/LoathsomeYummyBlogclient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-US"/>
              <a:t>Click the 		      button for your own copy to edit, or copy/paste into BlueJ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/>
              <a:t>Option 2: </a:t>
            </a:r>
            <a:r>
              <a:rPr lang="en-US"/>
              <a:t>Which of the following would be true about 40% of the time?</a:t>
            </a:r>
            <a:endParaRPr/>
          </a:p>
          <a:p>
            <a:pPr indent="0" lvl="4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A. Math.random() &lt; 0.4</a:t>
            </a:r>
            <a:endParaRPr/>
          </a:p>
          <a:p>
            <a:pPr indent="0" lvl="4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B. Math.random() &gt; 0.4</a:t>
            </a:r>
            <a:endParaRPr/>
          </a:p>
          <a:p>
            <a:pPr indent="0" lvl="4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C. Math.random() == 0.4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b="1" lang="en-US"/>
              <a:t>Option 3: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startOz</a:t>
            </a:r>
            <a:r>
              <a:rPr lang="en-US"/>
              <a:t> (Strings, substring(), indexOf(), charAt(), length())</a:t>
            </a:r>
            <a:endParaRPr/>
          </a:p>
        </p:txBody>
      </p:sp>
      <p:pic>
        <p:nvPicPr>
          <p:cNvPr id="236" name="Google Shape;23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0598" y="1926650"/>
            <a:ext cx="888425" cy="4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JAVA VISUALIZER</a:t>
            </a:r>
            <a:endParaRPr/>
          </a:p>
        </p:txBody>
      </p:sp>
      <p:sp>
        <p:nvSpPr>
          <p:cNvPr id="306" name="Google Shape;306;p28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http://pythontutor.com/java.html#mode=edit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 txBox="1"/>
          <p:nvPr>
            <p:ph type="title"/>
          </p:nvPr>
        </p:nvSpPr>
        <p:spPr>
          <a:xfrm>
            <a:off x="1141413" y="309422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CREATING A STRING OBJECT</a:t>
            </a:r>
            <a:endParaRPr/>
          </a:p>
        </p:txBody>
      </p:sp>
      <p:sp>
        <p:nvSpPr>
          <p:cNvPr id="312" name="Google Shape;312;p29"/>
          <p:cNvSpPr txBox="1"/>
          <p:nvPr>
            <p:ph idx="1" type="body"/>
          </p:nvPr>
        </p:nvSpPr>
        <p:spPr>
          <a:xfrm>
            <a:off x="1141412" y="1940391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String greeting = new String(“hello there”);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String greeting = “hello there”;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13" name="Google Shape;313;p29"/>
          <p:cNvCxnSpPr/>
          <p:nvPr/>
        </p:nvCxnSpPr>
        <p:spPr>
          <a:xfrm rot="10800000">
            <a:off x="6040193" y="2472744"/>
            <a:ext cx="2949261" cy="48295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4" name="Google Shape;314;p29"/>
          <p:cNvCxnSpPr/>
          <p:nvPr/>
        </p:nvCxnSpPr>
        <p:spPr>
          <a:xfrm rot="10800000">
            <a:off x="5756856" y="3670479"/>
            <a:ext cx="283337" cy="73409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5" name="Google Shape;315;p29"/>
          <p:cNvSpPr txBox="1"/>
          <p:nvPr/>
        </p:nvSpPr>
        <p:spPr>
          <a:xfrm>
            <a:off x="4790940" y="4481675"/>
            <a:ext cx="450760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string literal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a set of characters enclosed in double quotes “”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notice this way of creating a string object is very similar to how we’d create an int or a double!!! this is a special thing about String ☺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9007141" y="2470150"/>
            <a:ext cx="291062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call to the </a:t>
            </a:r>
            <a:r>
              <a:rPr b="1"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String class constructor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which is a method in the String class responsible for creating a String object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/>
          <p:nvPr/>
        </p:nvSpPr>
        <p:spPr>
          <a:xfrm>
            <a:off x="4518337" y="2446984"/>
            <a:ext cx="1532586" cy="927279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19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memory address</a:t>
            </a:r>
            <a:endParaRPr i="1" sz="18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3668331" y="1829785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greeting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23" name="Google Shape;323;p30"/>
          <p:cNvCxnSpPr>
            <a:stCxn id="321" idx="2"/>
          </p:cNvCxnSpPr>
          <p:nvPr/>
        </p:nvCxnSpPr>
        <p:spPr>
          <a:xfrm>
            <a:off x="5284630" y="3374263"/>
            <a:ext cx="111600" cy="1043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4" name="Google Shape;324;p30"/>
          <p:cNvSpPr txBox="1"/>
          <p:nvPr/>
        </p:nvSpPr>
        <p:spPr>
          <a:xfrm>
            <a:off x="4456088" y="4507606"/>
            <a:ext cx="2423376" cy="461665"/>
          </a:xfrm>
          <a:prstGeom prst="rect">
            <a:avLst/>
          </a:prstGeom>
          <a:noFill/>
          <a:ln cap="flat" cmpd="sng" w="38100">
            <a:solidFill>
              <a:srgbClr val="E779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hello there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5" name="Google Shape;325;p30"/>
          <p:cNvSpPr txBox="1"/>
          <p:nvPr/>
        </p:nvSpPr>
        <p:spPr>
          <a:xfrm>
            <a:off x="551644" y="2560817"/>
            <a:ext cx="311668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greeting is a </a:t>
            </a:r>
            <a:r>
              <a:rPr i="1" lang="en-US" sz="24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reference</a:t>
            </a:r>
            <a:r>
              <a:rPr lang="en-US" sz="24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a String object, and the object’s value is “hello there”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CONCATENATION</a:t>
            </a:r>
            <a:endParaRPr/>
          </a:p>
        </p:txBody>
      </p:sp>
      <p:sp>
        <p:nvSpPr>
          <p:cNvPr id="331" name="Google Shape;331;p31"/>
          <p:cNvSpPr txBox="1"/>
          <p:nvPr>
            <p:ph idx="1" type="body"/>
          </p:nvPr>
        </p:nvSpPr>
        <p:spPr>
          <a:xfrm>
            <a:off x="1141412" y="2249487"/>
            <a:ext cx="9905999" cy="88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concatenation means to add strings together, to create a longer string</a:t>
            </a:r>
            <a:endParaRPr/>
          </a:p>
        </p:txBody>
      </p:sp>
      <p:sp>
        <p:nvSpPr>
          <p:cNvPr id="332" name="Google Shape;332;p31"/>
          <p:cNvSpPr txBox="1"/>
          <p:nvPr/>
        </p:nvSpPr>
        <p:spPr>
          <a:xfrm>
            <a:off x="1268627" y="3130378"/>
            <a:ext cx="43001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first = “Brittany “;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last = “West”;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name = first + last;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5408141" y="3130377"/>
            <a:ext cx="4300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is name?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" name="Google Shape;334;p31"/>
          <p:cNvSpPr txBox="1"/>
          <p:nvPr/>
        </p:nvSpPr>
        <p:spPr>
          <a:xfrm>
            <a:off x="5408141" y="3641937"/>
            <a:ext cx="43001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name is a </a:t>
            </a:r>
            <a:r>
              <a:rPr i="1"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reference</a:t>
            </a:r>
            <a:r>
              <a:rPr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a String object, and the object’s value is “Brittany West”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" name="Google Shape;335;p31"/>
          <p:cNvSpPr txBox="1"/>
          <p:nvPr/>
        </p:nvSpPr>
        <p:spPr>
          <a:xfrm>
            <a:off x="5490518" y="4721529"/>
            <a:ext cx="4300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is the value of the string object now?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1268627" y="4721529"/>
            <a:ext cx="4300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name += last;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5568778" y="5179728"/>
            <a:ext cx="4300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“Brittany WestWest”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2796746" y="5737192"/>
            <a:ext cx="73522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+ has two different uses: string concatentation and arithmetic addition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+= both concatenates AND assigns a value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 txBox="1"/>
          <p:nvPr/>
        </p:nvSpPr>
        <p:spPr>
          <a:xfrm>
            <a:off x="1013254" y="2446637"/>
            <a:ext cx="43001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first = “Brittany “;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last = “West”;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name = first + last;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4" name="Google Shape;344;p32"/>
          <p:cNvSpPr txBox="1"/>
          <p:nvPr/>
        </p:nvSpPr>
        <p:spPr>
          <a:xfrm>
            <a:off x="1013254" y="4037788"/>
            <a:ext cx="4300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name += last;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5" name="Google Shape;345;p32"/>
          <p:cNvSpPr/>
          <p:nvPr/>
        </p:nvSpPr>
        <p:spPr>
          <a:xfrm>
            <a:off x="5776088" y="851952"/>
            <a:ext cx="1532586" cy="927279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19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 address</a:t>
            </a:r>
            <a:endParaRPr i="1" sz="18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6" name="Google Shape;346;p32"/>
          <p:cNvSpPr txBox="1"/>
          <p:nvPr/>
        </p:nvSpPr>
        <p:spPr>
          <a:xfrm>
            <a:off x="4940032" y="390287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first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47" name="Google Shape;347;p32"/>
          <p:cNvCxnSpPr>
            <a:stCxn id="345" idx="2"/>
            <a:endCxn id="348" idx="0"/>
          </p:cNvCxnSpPr>
          <p:nvPr/>
        </p:nvCxnSpPr>
        <p:spPr>
          <a:xfrm>
            <a:off x="6542381" y="1779231"/>
            <a:ext cx="0" cy="369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8" name="Google Shape;348;p32"/>
          <p:cNvSpPr txBox="1"/>
          <p:nvPr/>
        </p:nvSpPr>
        <p:spPr>
          <a:xfrm>
            <a:off x="5330693" y="2148482"/>
            <a:ext cx="2423376" cy="461665"/>
          </a:xfrm>
          <a:prstGeom prst="rect">
            <a:avLst/>
          </a:prstGeom>
          <a:noFill/>
          <a:ln cap="flat" cmpd="sng" w="38100">
            <a:solidFill>
              <a:srgbClr val="E779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Brittany 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9" name="Google Shape;349;p32"/>
          <p:cNvSpPr/>
          <p:nvPr/>
        </p:nvSpPr>
        <p:spPr>
          <a:xfrm>
            <a:off x="9456923" y="872948"/>
            <a:ext cx="1532586" cy="927279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19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 address</a:t>
            </a:r>
            <a:endParaRPr i="1" sz="18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0" name="Google Shape;350;p32"/>
          <p:cNvSpPr txBox="1"/>
          <p:nvPr/>
        </p:nvSpPr>
        <p:spPr>
          <a:xfrm>
            <a:off x="8606917" y="411283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last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51" name="Google Shape;351;p32"/>
          <p:cNvCxnSpPr>
            <a:stCxn id="349" idx="2"/>
            <a:endCxn id="352" idx="0"/>
          </p:cNvCxnSpPr>
          <p:nvPr/>
        </p:nvCxnSpPr>
        <p:spPr>
          <a:xfrm>
            <a:off x="10223216" y="1800227"/>
            <a:ext cx="86700" cy="373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2" name="Google Shape;352;p32"/>
          <p:cNvSpPr txBox="1"/>
          <p:nvPr/>
        </p:nvSpPr>
        <p:spPr>
          <a:xfrm>
            <a:off x="9098111" y="2173415"/>
            <a:ext cx="2423376" cy="461665"/>
          </a:xfrm>
          <a:prstGeom prst="rect">
            <a:avLst/>
          </a:prstGeom>
          <a:noFill/>
          <a:ln cap="flat" cmpd="sng" w="38100">
            <a:solidFill>
              <a:srgbClr val="E779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West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3" name="Google Shape;353;p32"/>
          <p:cNvSpPr/>
          <p:nvPr/>
        </p:nvSpPr>
        <p:spPr>
          <a:xfrm>
            <a:off x="5921844" y="3812288"/>
            <a:ext cx="1532586" cy="927279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19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 address</a:t>
            </a:r>
            <a:endParaRPr i="1" sz="18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" name="Google Shape;354;p32"/>
          <p:cNvSpPr txBox="1"/>
          <p:nvPr/>
        </p:nvSpPr>
        <p:spPr>
          <a:xfrm>
            <a:off x="5071838" y="3445012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55" name="Google Shape;355;p32"/>
          <p:cNvCxnSpPr>
            <a:stCxn id="353" idx="2"/>
            <a:endCxn id="356" idx="0"/>
          </p:cNvCxnSpPr>
          <p:nvPr/>
        </p:nvCxnSpPr>
        <p:spPr>
          <a:xfrm flipH="1">
            <a:off x="6218637" y="4739567"/>
            <a:ext cx="469500" cy="73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6" name="Google Shape;356;p32"/>
          <p:cNvSpPr txBox="1"/>
          <p:nvPr/>
        </p:nvSpPr>
        <p:spPr>
          <a:xfrm>
            <a:off x="4746008" y="5477488"/>
            <a:ext cx="2945144" cy="461665"/>
          </a:xfrm>
          <a:prstGeom prst="rect">
            <a:avLst/>
          </a:prstGeom>
          <a:noFill/>
          <a:ln cap="flat" cmpd="sng" w="38100">
            <a:solidFill>
              <a:srgbClr val="E779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Brittany West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7" name="Google Shape;357;p32"/>
          <p:cNvSpPr txBox="1"/>
          <p:nvPr/>
        </p:nvSpPr>
        <p:spPr>
          <a:xfrm>
            <a:off x="8391251" y="5555747"/>
            <a:ext cx="3448264" cy="461665"/>
          </a:xfrm>
          <a:prstGeom prst="rect">
            <a:avLst/>
          </a:prstGeom>
          <a:noFill/>
          <a:ln cap="flat" cmpd="sng" w="38100">
            <a:solidFill>
              <a:srgbClr val="E779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Brittany WestWest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58" name="Google Shape;358;p32"/>
          <p:cNvCxnSpPr>
            <a:stCxn id="353" idx="2"/>
            <a:endCxn id="357" idx="0"/>
          </p:cNvCxnSpPr>
          <p:nvPr/>
        </p:nvCxnSpPr>
        <p:spPr>
          <a:xfrm>
            <a:off x="6688137" y="4739567"/>
            <a:ext cx="3427200" cy="816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9" name="Google Shape;359;p32"/>
          <p:cNvCxnSpPr/>
          <p:nvPr/>
        </p:nvCxnSpPr>
        <p:spPr>
          <a:xfrm>
            <a:off x="6218580" y="4992130"/>
            <a:ext cx="469557" cy="238897"/>
          </a:xfrm>
          <a:prstGeom prst="straightConnector1">
            <a:avLst/>
          </a:prstGeom>
          <a:noFill/>
          <a:ln cap="flat" cmpd="sng" w="38100">
            <a:solidFill>
              <a:srgbClr val="BA421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32"/>
          <p:cNvCxnSpPr/>
          <p:nvPr/>
        </p:nvCxnSpPr>
        <p:spPr>
          <a:xfrm flipH="1" rot="10800000">
            <a:off x="6218580" y="4992130"/>
            <a:ext cx="469557" cy="238897"/>
          </a:xfrm>
          <a:prstGeom prst="straightConnector1">
            <a:avLst/>
          </a:prstGeom>
          <a:noFill/>
          <a:ln cap="flat" cmpd="sng" w="38100">
            <a:solidFill>
              <a:srgbClr val="BA421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 txBox="1"/>
          <p:nvPr/>
        </p:nvSpPr>
        <p:spPr>
          <a:xfrm>
            <a:off x="1013254" y="2446637"/>
            <a:ext cx="43001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first = “Brittany “;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last = “West”;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name = first + last;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6" name="Google Shape;366;p33"/>
          <p:cNvSpPr txBox="1"/>
          <p:nvPr/>
        </p:nvSpPr>
        <p:spPr>
          <a:xfrm>
            <a:off x="1013254" y="4037788"/>
            <a:ext cx="4300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name = last;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7" name="Google Shape;367;p33"/>
          <p:cNvSpPr/>
          <p:nvPr/>
        </p:nvSpPr>
        <p:spPr>
          <a:xfrm>
            <a:off x="5776088" y="851952"/>
            <a:ext cx="1532586" cy="927279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19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 address</a:t>
            </a:r>
            <a:endParaRPr i="1" sz="18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" name="Google Shape;368;p33"/>
          <p:cNvSpPr txBox="1"/>
          <p:nvPr/>
        </p:nvSpPr>
        <p:spPr>
          <a:xfrm>
            <a:off x="4940032" y="390287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first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69" name="Google Shape;369;p33"/>
          <p:cNvCxnSpPr>
            <a:stCxn id="367" idx="2"/>
            <a:endCxn id="370" idx="0"/>
          </p:cNvCxnSpPr>
          <p:nvPr/>
        </p:nvCxnSpPr>
        <p:spPr>
          <a:xfrm>
            <a:off x="6542381" y="1779231"/>
            <a:ext cx="0" cy="369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0" name="Google Shape;370;p33"/>
          <p:cNvSpPr txBox="1"/>
          <p:nvPr/>
        </p:nvSpPr>
        <p:spPr>
          <a:xfrm>
            <a:off x="5330693" y="2148482"/>
            <a:ext cx="2423376" cy="461665"/>
          </a:xfrm>
          <a:prstGeom prst="rect">
            <a:avLst/>
          </a:prstGeom>
          <a:noFill/>
          <a:ln cap="flat" cmpd="sng" w="38100">
            <a:solidFill>
              <a:srgbClr val="E779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Brittany 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1" name="Google Shape;371;p33"/>
          <p:cNvSpPr/>
          <p:nvPr/>
        </p:nvSpPr>
        <p:spPr>
          <a:xfrm>
            <a:off x="9456923" y="872948"/>
            <a:ext cx="1532586" cy="927279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19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 address</a:t>
            </a:r>
            <a:endParaRPr i="1" sz="18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2" name="Google Shape;372;p33"/>
          <p:cNvSpPr txBox="1"/>
          <p:nvPr/>
        </p:nvSpPr>
        <p:spPr>
          <a:xfrm>
            <a:off x="8606917" y="411283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last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73" name="Google Shape;373;p33"/>
          <p:cNvCxnSpPr>
            <a:stCxn id="371" idx="2"/>
            <a:endCxn id="374" idx="0"/>
          </p:cNvCxnSpPr>
          <p:nvPr/>
        </p:nvCxnSpPr>
        <p:spPr>
          <a:xfrm>
            <a:off x="10223216" y="1800227"/>
            <a:ext cx="86700" cy="373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4" name="Google Shape;374;p33"/>
          <p:cNvSpPr txBox="1"/>
          <p:nvPr/>
        </p:nvSpPr>
        <p:spPr>
          <a:xfrm>
            <a:off x="9098111" y="2173415"/>
            <a:ext cx="2423376" cy="461665"/>
          </a:xfrm>
          <a:prstGeom prst="rect">
            <a:avLst/>
          </a:prstGeom>
          <a:noFill/>
          <a:ln cap="flat" cmpd="sng" w="38100">
            <a:solidFill>
              <a:srgbClr val="E779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West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5" name="Google Shape;375;p33"/>
          <p:cNvSpPr/>
          <p:nvPr/>
        </p:nvSpPr>
        <p:spPr>
          <a:xfrm>
            <a:off x="5921844" y="3812288"/>
            <a:ext cx="1532586" cy="927279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19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 address</a:t>
            </a:r>
            <a:endParaRPr i="1" sz="18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6" name="Google Shape;376;p33"/>
          <p:cNvSpPr txBox="1"/>
          <p:nvPr/>
        </p:nvSpPr>
        <p:spPr>
          <a:xfrm>
            <a:off x="5071838" y="3445012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77" name="Google Shape;377;p33"/>
          <p:cNvCxnSpPr>
            <a:stCxn id="375" idx="2"/>
            <a:endCxn id="378" idx="0"/>
          </p:cNvCxnSpPr>
          <p:nvPr/>
        </p:nvCxnSpPr>
        <p:spPr>
          <a:xfrm flipH="1">
            <a:off x="6218637" y="4739567"/>
            <a:ext cx="469500" cy="73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8" name="Google Shape;378;p33"/>
          <p:cNvSpPr txBox="1"/>
          <p:nvPr/>
        </p:nvSpPr>
        <p:spPr>
          <a:xfrm>
            <a:off x="4746008" y="5477488"/>
            <a:ext cx="2945144" cy="461665"/>
          </a:xfrm>
          <a:prstGeom prst="rect">
            <a:avLst/>
          </a:prstGeom>
          <a:noFill/>
          <a:ln cap="flat" cmpd="sng" w="38100">
            <a:solidFill>
              <a:srgbClr val="E779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BrittanyWest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8391251" y="5555747"/>
            <a:ext cx="3448264" cy="461665"/>
          </a:xfrm>
          <a:prstGeom prst="rect">
            <a:avLst/>
          </a:prstGeom>
          <a:noFill/>
          <a:ln cap="flat" cmpd="sng" w="38100">
            <a:solidFill>
              <a:srgbClr val="E779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BrittanyWestWest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80" name="Google Shape;380;p33"/>
          <p:cNvCxnSpPr>
            <a:stCxn id="375" idx="2"/>
            <a:endCxn id="379" idx="0"/>
          </p:cNvCxnSpPr>
          <p:nvPr/>
        </p:nvCxnSpPr>
        <p:spPr>
          <a:xfrm>
            <a:off x="6688137" y="4739567"/>
            <a:ext cx="3427200" cy="816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STRINGS ARE </a:t>
            </a:r>
            <a:r>
              <a:rPr b="1" lang="en-US">
                <a:solidFill>
                  <a:srgbClr val="002060"/>
                </a:solidFill>
              </a:rPr>
              <a:t>IMMUTABLE</a:t>
            </a:r>
            <a:endParaRPr b="1">
              <a:solidFill>
                <a:srgbClr val="002060"/>
              </a:solidFill>
            </a:endParaRPr>
          </a:p>
        </p:txBody>
      </p:sp>
      <p:sp>
        <p:nvSpPr>
          <p:cNvPr id="386" name="Google Shape;386;p34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immutable = not able to be changed after creation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anytime it looks like we are making a change to a string, we are actually creating a </a:t>
            </a:r>
            <a:r>
              <a:rPr b="1" lang="en-US">
                <a:solidFill>
                  <a:srgbClr val="002060"/>
                </a:solidFill>
              </a:rPr>
              <a:t>new string</a:t>
            </a:r>
            <a:endParaRPr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CHECK FOR UNDERSTANDING</a:t>
            </a:r>
            <a:endParaRPr/>
          </a:p>
        </p:txBody>
      </p:sp>
      <p:sp>
        <p:nvSpPr>
          <p:cNvPr id="392" name="Google Shape;392;p35"/>
          <p:cNvSpPr txBox="1"/>
          <p:nvPr>
            <p:ph idx="1" type="body"/>
          </p:nvPr>
        </p:nvSpPr>
        <p:spPr>
          <a:xfrm>
            <a:off x="1141412" y="1894703"/>
            <a:ext cx="9905999" cy="3896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/>
              <a:t>Given the following code segment, what the value of the string </a:t>
            </a:r>
            <a:r>
              <a:rPr i="1" lang="en-US"/>
              <a:t>referenced</a:t>
            </a:r>
            <a:r>
              <a:rPr lang="en-US"/>
              <a:t> by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s1</a:t>
            </a:r>
            <a:r>
              <a:rPr lang="en-US"/>
              <a:t>?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String s1 = "xy";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String s2 = s1;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s1 = s1 + s2 + "z";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/>
              <a:t>A. xyz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/>
              <a:t>B. xyxyz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/>
              <a:t>C. xy xy z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/>
              <a:t>D. xy z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/>
              <a:t>E. z</a:t>
            </a:r>
            <a:endParaRPr/>
          </a:p>
        </p:txBody>
      </p:sp>
      <p:sp>
        <p:nvSpPr>
          <p:cNvPr id="393" name="Google Shape;393;p35"/>
          <p:cNvSpPr/>
          <p:nvPr/>
        </p:nvSpPr>
        <p:spPr>
          <a:xfrm>
            <a:off x="980303" y="4283676"/>
            <a:ext cx="1268627" cy="263610"/>
          </a:xfrm>
          <a:prstGeom prst="ellipse">
            <a:avLst/>
          </a:prstGeom>
          <a:noFill/>
          <a:ln cap="flat" cmpd="sng" w="38100">
            <a:solidFill>
              <a:srgbClr val="BA42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4" name="Google Shape;394;p35"/>
          <p:cNvSpPr txBox="1"/>
          <p:nvPr/>
        </p:nvSpPr>
        <p:spPr>
          <a:xfrm>
            <a:off x="5313405" y="3212757"/>
            <a:ext cx="43166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s1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contains the original value “xy”, plus itself (because </a:t>
            </a: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s2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now references the same value) plus “z”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>
            <p:ph type="title"/>
          </p:nvPr>
        </p:nvSpPr>
        <p:spPr>
          <a:xfrm>
            <a:off x="1182602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CONCATENATION WITH STRINGS &amp; OTHER TYPES</a:t>
            </a:r>
            <a:endParaRPr/>
          </a:p>
        </p:txBody>
      </p:sp>
      <p:sp>
        <p:nvSpPr>
          <p:cNvPr id="400" name="Google Shape;400;p36"/>
          <p:cNvSpPr txBox="1"/>
          <p:nvPr>
            <p:ph idx="1" type="body"/>
          </p:nvPr>
        </p:nvSpPr>
        <p:spPr>
          <a:xfrm>
            <a:off x="1182602" y="1569186"/>
            <a:ext cx="9905999" cy="951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/>
              <a:t>What does the following code print?</a:t>
            </a:r>
            <a:endParaRPr/>
          </a:p>
        </p:txBody>
      </p:sp>
      <p:sp>
        <p:nvSpPr>
          <p:cNvPr id="401" name="Google Shape;401;p36"/>
          <p:cNvSpPr txBox="1"/>
          <p:nvPr/>
        </p:nvSpPr>
        <p:spPr>
          <a:xfrm>
            <a:off x="1182602" y="2520778"/>
            <a:ext cx="822500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Test2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public static void main(String[] args)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String message = "12" + 4 + 3;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System.out.println(message);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02" name="Google Shape;402;p36"/>
          <p:cNvSpPr txBox="1"/>
          <p:nvPr/>
        </p:nvSpPr>
        <p:spPr>
          <a:xfrm>
            <a:off x="1341491" y="5112565"/>
            <a:ext cx="616898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Output: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1243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3" name="Google Shape;403;p36"/>
          <p:cNvSpPr txBox="1"/>
          <p:nvPr/>
        </p:nvSpPr>
        <p:spPr>
          <a:xfrm>
            <a:off x="7430530" y="1713470"/>
            <a:ext cx="43248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Why??</a:t>
            </a:r>
            <a:endParaRPr i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4" name="Google Shape;404;p36"/>
          <p:cNvSpPr txBox="1"/>
          <p:nvPr/>
        </p:nvSpPr>
        <p:spPr>
          <a:xfrm>
            <a:off x="7430529" y="2676170"/>
            <a:ext cx="4324865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+ operator requires two operands (the stuff to its left, and the stuff to its right).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leftOperand </a:t>
            </a:r>
            <a:r>
              <a:rPr b="1" i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i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rightOperand</a:t>
            </a:r>
            <a:endParaRPr i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When it sees a </a:t>
            </a:r>
            <a:r>
              <a:rPr b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string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either literal or variable referencing a string object, it </a:t>
            </a:r>
            <a:r>
              <a:rPr b="1"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implicitly converts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other values (either literal or variables) to string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/>
          <p:nvPr>
            <p:ph type="title"/>
          </p:nvPr>
        </p:nvSpPr>
        <p:spPr>
          <a:xfrm>
            <a:off x="1264980" y="-11953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CHECK FOR UNDERSTANDING</a:t>
            </a:r>
            <a:endParaRPr/>
          </a:p>
        </p:txBody>
      </p:sp>
      <p:sp>
        <p:nvSpPr>
          <p:cNvPr id="410" name="Google Shape;410;p37"/>
          <p:cNvSpPr txBox="1"/>
          <p:nvPr>
            <p:ph idx="1" type="body"/>
          </p:nvPr>
        </p:nvSpPr>
        <p:spPr>
          <a:xfrm>
            <a:off x="972065" y="1022049"/>
            <a:ext cx="11219935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int numStudents = 30;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classroom = “Here are how many students are in 	my classroom: “ + numStudents;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System.out.println(classroom);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System.out.println(“Two students left: ” + numStudents + “ – 2”);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numStudents -= 2;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System.out.println(classroom);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1" name="Google Shape;411;p37"/>
          <p:cNvSpPr txBox="1"/>
          <p:nvPr/>
        </p:nvSpPr>
        <p:spPr>
          <a:xfrm>
            <a:off x="1664045" y="4628269"/>
            <a:ext cx="676906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Output: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Here are how many students are in my classroom: 30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Two students left: 30 –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Here are how many students are in my classroom: 30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type="title"/>
          </p:nvPr>
        </p:nvSpPr>
        <p:spPr>
          <a:xfrm>
            <a:off x="1141413" y="618518"/>
            <a:ext cx="9905998" cy="567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wentieth Century"/>
              <a:buNone/>
            </a:pPr>
            <a:r>
              <a:rPr lang="en-US"/>
              <a:t>OPTION 1</a:t>
            </a:r>
            <a:endParaRPr/>
          </a:p>
        </p:txBody>
      </p:sp>
      <p:sp>
        <p:nvSpPr>
          <p:cNvPr id="242" name="Google Shape;242;p20"/>
          <p:cNvSpPr txBox="1"/>
          <p:nvPr>
            <p:ph idx="1" type="body"/>
          </p:nvPr>
        </p:nvSpPr>
        <p:spPr>
          <a:xfrm>
            <a:off x="1141412" y="1186249"/>
            <a:ext cx="9905999" cy="5387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class Main {</a:t>
            </a:r>
            <a:endParaRPr/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public static void main(String[] args) {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String myName = "Spongebob Squarepants";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myName += " works at the Krusty Krab";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String patrickStatus = "at home";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if(patrickStatus.equals("at home")){ 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	System.out.println("Patrick is at home");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 else if (!patrickStatus.equals("at home")) {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	System.out.println("Patrick is not at home");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patHomeWidth = 10;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patHomeLength = 20;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double patHomeRatio = patHomeLength/patHomeWidth;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System.out.println(myName + "\nratio of Patrick's home:" + patHomeRatio);</a:t>
            </a:r>
            <a:endParaRPr/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8788" y="1845276"/>
            <a:ext cx="5213152" cy="70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 txBox="1"/>
          <p:nvPr>
            <p:ph type="title"/>
          </p:nvPr>
        </p:nvSpPr>
        <p:spPr>
          <a:xfrm>
            <a:off x="1182602" y="83059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ESCAPE SEQUENCES</a:t>
            </a:r>
            <a:endParaRPr/>
          </a:p>
        </p:txBody>
      </p:sp>
      <p:sp>
        <p:nvSpPr>
          <p:cNvPr id="417" name="Google Shape;417;p38"/>
          <p:cNvSpPr txBox="1"/>
          <p:nvPr>
            <p:ph idx="1" type="body"/>
          </p:nvPr>
        </p:nvSpPr>
        <p:spPr>
          <a:xfrm>
            <a:off x="1182601" y="1714028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public class TestEscape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public static void main(String[] args)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{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String message = "Here is a backslash quote </a:t>
            </a:r>
            <a:r>
              <a:rPr b="1" lang="en-US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\"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" +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" and a backslashed backslash (</a:t>
            </a:r>
            <a:r>
              <a:rPr b="1" lang="en-US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\\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 " +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"Backslash n </a:t>
            </a:r>
            <a:r>
              <a:rPr b="1" lang="en-US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\n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prints out a new line.";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System.out.println(message);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18" name="Google Shape;418;p38"/>
          <p:cNvSpPr txBox="1"/>
          <p:nvPr/>
        </p:nvSpPr>
        <p:spPr>
          <a:xfrm>
            <a:off x="1672283" y="5222792"/>
            <a:ext cx="983597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Output: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Here is a backslash quote </a:t>
            </a:r>
            <a:r>
              <a:rPr lang="en-US" sz="24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"</a:t>
            </a: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and a backslashed backslash (</a:t>
            </a:r>
            <a:r>
              <a:rPr lang="en-US" sz="24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\</a:t>
            </a: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 Backslash 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prints out a new line.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9" name="Google Shape;419;p38"/>
          <p:cNvSpPr/>
          <p:nvPr/>
        </p:nvSpPr>
        <p:spPr>
          <a:xfrm>
            <a:off x="1672283" y="6433752"/>
            <a:ext cx="181231" cy="255373"/>
          </a:xfrm>
          <a:prstGeom prst="rect">
            <a:avLst/>
          </a:prstGeom>
          <a:noFill/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/>
          <p:nvPr>
            <p:ph type="title"/>
          </p:nvPr>
        </p:nvSpPr>
        <p:spPr>
          <a:xfrm>
            <a:off x="1141413" y="-143482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STRING METHODS</a:t>
            </a:r>
            <a:endParaRPr/>
          </a:p>
        </p:txBody>
      </p:sp>
      <p:sp>
        <p:nvSpPr>
          <p:cNvPr id="425" name="Google Shape;425;p39"/>
          <p:cNvSpPr txBox="1"/>
          <p:nvPr>
            <p:ph idx="1" type="body"/>
          </p:nvPr>
        </p:nvSpPr>
        <p:spPr>
          <a:xfrm>
            <a:off x="1141400" y="957152"/>
            <a:ext cx="9906000" cy="57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String(String str)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constructor – creates a string object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int length()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returns the number of characters in the string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String substring(int from, int to)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returns the part of the string starting at index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/>
              <a:t> until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index to - 1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String substring(int from)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returns the part of the string starting at index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/>
              <a:t> until end of string (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length()</a:t>
            </a:r>
            <a:r>
              <a:rPr lang="en-US"/>
              <a:t>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boolean equals(String other)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returns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US"/>
              <a:t> if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US"/>
              <a:t> is equal to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int compareTo(String other)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returns a negative number (&lt; 0) if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US"/>
              <a:t> is less than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en-US"/>
              <a:t>; returns 0 if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US"/>
              <a:t> is equal to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r>
              <a:rPr lang="en-US"/>
              <a:t>; returns a positive number (&gt; 0) if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US"/>
              <a:t> is greater than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other</a:t>
            </a:r>
            <a:endParaRPr/>
          </a:p>
        </p:txBody>
      </p:sp>
      <p:sp>
        <p:nvSpPr>
          <p:cNvPr id="426" name="Google Shape;426;p39">
            <a:hlinkClick r:id="rId3"/>
          </p:cNvPr>
          <p:cNvSpPr/>
          <p:nvPr/>
        </p:nvSpPr>
        <p:spPr>
          <a:xfrm>
            <a:off x="8311978" y="749643"/>
            <a:ext cx="1993557" cy="1136822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19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Strings &amp; String Methods Reference Sheet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 txBox="1"/>
          <p:nvPr>
            <p:ph type="title"/>
          </p:nvPr>
        </p:nvSpPr>
        <p:spPr>
          <a:xfrm>
            <a:off x="1141413" y="1613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STRING METHODS</a:t>
            </a:r>
            <a:endParaRPr/>
          </a:p>
        </p:txBody>
      </p:sp>
      <p:sp>
        <p:nvSpPr>
          <p:cNvPr id="432" name="Google Shape;432;p40"/>
          <p:cNvSpPr txBox="1"/>
          <p:nvPr>
            <p:ph idx="1" type="body"/>
          </p:nvPr>
        </p:nvSpPr>
        <p:spPr>
          <a:xfrm>
            <a:off x="1141400" y="1184126"/>
            <a:ext cx="9906000" cy="55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14312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String(String str)</a:t>
            </a:r>
            <a:endParaRPr/>
          </a:p>
          <a:p>
            <a:pPr indent="-216693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String name = new String(“Spongebob Squarepants”);</a:t>
            </a:r>
            <a:endParaRPr/>
          </a:p>
          <a:p>
            <a:pPr indent="-2143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int length()</a:t>
            </a:r>
            <a:endParaRPr/>
          </a:p>
          <a:p>
            <a:pPr indent="-216693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strLength = name.length();</a:t>
            </a:r>
            <a:endParaRPr/>
          </a:p>
          <a:p>
            <a:pPr indent="-2143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String substring(int from, int to)</a:t>
            </a:r>
            <a:endParaRPr/>
          </a:p>
          <a:p>
            <a:pPr indent="-216693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String firstName = name.substring(0, 9);</a:t>
            </a:r>
            <a:endParaRPr/>
          </a:p>
          <a:p>
            <a:pPr indent="-2143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String substring(int from)</a:t>
            </a:r>
            <a:endParaRPr/>
          </a:p>
          <a:p>
            <a:pPr indent="-216693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String lastName = name.substring(12);</a:t>
            </a:r>
            <a:endParaRPr/>
          </a:p>
          <a:p>
            <a:pPr indent="-2143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boolean equals(String other)</a:t>
            </a:r>
            <a:endParaRPr/>
          </a:p>
          <a:p>
            <a:pPr indent="-216693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boolean isFirstEqualLast = firstName.equals(lastName);</a:t>
            </a:r>
            <a:endParaRPr/>
          </a:p>
          <a:p>
            <a:pPr indent="-2143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int compareTo(String other)</a:t>
            </a:r>
            <a:endParaRPr/>
          </a:p>
          <a:p>
            <a:pPr indent="-216693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int compareFirstLast = firstName.compareTo(lastName);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/>
          <p:nvPr/>
        </p:nvSpPr>
        <p:spPr>
          <a:xfrm>
            <a:off x="1295401" y="2590800"/>
            <a:ext cx="6248400" cy="1295400"/>
          </a:xfrm>
          <a:prstGeom prst="rect">
            <a:avLst/>
          </a:prstGeom>
          <a:noFill/>
          <a:ln cap="flat" cmpd="sng" w="38100">
            <a:solidFill>
              <a:srgbClr val="A19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US" sz="4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-US" sz="4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ove Tu</a:t>
            </a:r>
            <a:r>
              <a:rPr lang="en-US" sz="4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-US" sz="4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sdays!</a:t>
            </a:r>
            <a:endParaRPr/>
          </a:p>
        </p:txBody>
      </p:sp>
      <p:cxnSp>
        <p:nvCxnSpPr>
          <p:cNvPr id="438" name="Google Shape;438;p41"/>
          <p:cNvCxnSpPr/>
          <p:nvPr/>
        </p:nvCxnSpPr>
        <p:spPr>
          <a:xfrm>
            <a:off x="19050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41"/>
          <p:cNvCxnSpPr/>
          <p:nvPr/>
        </p:nvCxnSpPr>
        <p:spPr>
          <a:xfrm>
            <a:off x="22098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41"/>
          <p:cNvCxnSpPr/>
          <p:nvPr/>
        </p:nvCxnSpPr>
        <p:spPr>
          <a:xfrm>
            <a:off x="25908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41"/>
          <p:cNvCxnSpPr/>
          <p:nvPr/>
        </p:nvCxnSpPr>
        <p:spPr>
          <a:xfrm>
            <a:off x="29718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" name="Google Shape;442;p41"/>
          <p:cNvCxnSpPr/>
          <p:nvPr/>
        </p:nvCxnSpPr>
        <p:spPr>
          <a:xfrm>
            <a:off x="33528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3" name="Google Shape;443;p41"/>
          <p:cNvCxnSpPr/>
          <p:nvPr/>
        </p:nvCxnSpPr>
        <p:spPr>
          <a:xfrm>
            <a:off x="36576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4" name="Google Shape;444;p41"/>
          <p:cNvCxnSpPr/>
          <p:nvPr/>
        </p:nvCxnSpPr>
        <p:spPr>
          <a:xfrm>
            <a:off x="40386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5" name="Google Shape;445;p41"/>
          <p:cNvCxnSpPr/>
          <p:nvPr/>
        </p:nvCxnSpPr>
        <p:spPr>
          <a:xfrm>
            <a:off x="44196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p41"/>
          <p:cNvCxnSpPr/>
          <p:nvPr/>
        </p:nvCxnSpPr>
        <p:spPr>
          <a:xfrm>
            <a:off x="48006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7" name="Google Shape;447;p41"/>
          <p:cNvCxnSpPr/>
          <p:nvPr/>
        </p:nvCxnSpPr>
        <p:spPr>
          <a:xfrm>
            <a:off x="51054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8" name="Google Shape;448;p41"/>
          <p:cNvCxnSpPr/>
          <p:nvPr/>
        </p:nvCxnSpPr>
        <p:spPr>
          <a:xfrm>
            <a:off x="54864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41"/>
          <p:cNvCxnSpPr/>
          <p:nvPr/>
        </p:nvCxnSpPr>
        <p:spPr>
          <a:xfrm>
            <a:off x="58674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41"/>
          <p:cNvCxnSpPr/>
          <p:nvPr/>
        </p:nvCxnSpPr>
        <p:spPr>
          <a:xfrm>
            <a:off x="62484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41"/>
          <p:cNvCxnSpPr/>
          <p:nvPr/>
        </p:nvCxnSpPr>
        <p:spPr>
          <a:xfrm>
            <a:off x="66294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41"/>
          <p:cNvCxnSpPr/>
          <p:nvPr/>
        </p:nvCxnSpPr>
        <p:spPr>
          <a:xfrm>
            <a:off x="7010400" y="2590800"/>
            <a:ext cx="0" cy="129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3" name="Google Shape;453;p41"/>
          <p:cNvSpPr txBox="1"/>
          <p:nvPr/>
        </p:nvSpPr>
        <p:spPr>
          <a:xfrm>
            <a:off x="1447801" y="4648201"/>
            <a:ext cx="67570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 …..                                                  15</a:t>
            </a:r>
            <a:endParaRPr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454" name="Google Shape;454;p41"/>
          <p:cNvCxnSpPr/>
          <p:nvPr/>
        </p:nvCxnSpPr>
        <p:spPr>
          <a:xfrm rot="10800000">
            <a:off x="1600200" y="4038600"/>
            <a:ext cx="76200" cy="6096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5" name="Google Shape;455;p41"/>
          <p:cNvCxnSpPr/>
          <p:nvPr/>
        </p:nvCxnSpPr>
        <p:spPr>
          <a:xfrm rot="10800000">
            <a:off x="7315200" y="3962400"/>
            <a:ext cx="76200" cy="75793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6" name="Google Shape;456;p41"/>
          <p:cNvSpPr txBox="1"/>
          <p:nvPr/>
        </p:nvSpPr>
        <p:spPr>
          <a:xfrm>
            <a:off x="8550878" y="3651635"/>
            <a:ext cx="297180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substring(),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is the starting index</a:t>
            </a:r>
            <a:endParaRPr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to</a:t>
            </a:r>
            <a:r>
              <a:rPr lang="en-US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– subtract 1 from this number to get end index!!!</a:t>
            </a:r>
            <a:endParaRPr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7" name="Google Shape;457;p41"/>
          <p:cNvSpPr txBox="1"/>
          <p:nvPr/>
        </p:nvSpPr>
        <p:spPr>
          <a:xfrm>
            <a:off x="2407483" y="5275399"/>
            <a:ext cx="518302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trick</a:t>
            </a:r>
            <a:r>
              <a:rPr lang="en-US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subtract </a:t>
            </a:r>
            <a:r>
              <a:rPr lang="en-US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&amp; </a:t>
            </a:r>
            <a:r>
              <a:rPr lang="en-US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to</a:t>
            </a:r>
            <a:r>
              <a:rPr lang="en-US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your new string should have that many characters (10 – 2 = 8)</a:t>
            </a:r>
            <a:endParaRPr/>
          </a:p>
        </p:txBody>
      </p:sp>
      <p:sp>
        <p:nvSpPr>
          <p:cNvPr id="458" name="Google Shape;458;p41"/>
          <p:cNvSpPr txBox="1"/>
          <p:nvPr/>
        </p:nvSpPr>
        <p:spPr>
          <a:xfrm>
            <a:off x="1044146" y="1279138"/>
            <a:ext cx="71607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myString = “I love Tuesdays!”;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System.out.println(myString.substring(2, 10));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9" name="Google Shape;459;p41"/>
          <p:cNvSpPr txBox="1"/>
          <p:nvPr/>
        </p:nvSpPr>
        <p:spPr>
          <a:xfrm>
            <a:off x="1676400" y="151408"/>
            <a:ext cx="86703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substring(int from, int to)</a:t>
            </a:r>
            <a:endParaRPr b="1" sz="2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60" name="Google Shape;460;p41"/>
          <p:cNvCxnSpPr>
            <a:endCxn id="461" idx="1"/>
          </p:cNvCxnSpPr>
          <p:nvPr/>
        </p:nvCxnSpPr>
        <p:spPr>
          <a:xfrm>
            <a:off x="6952812" y="1920069"/>
            <a:ext cx="2532600" cy="54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1" name="Google Shape;461;p41"/>
          <p:cNvSpPr txBox="1"/>
          <p:nvPr/>
        </p:nvSpPr>
        <p:spPr>
          <a:xfrm>
            <a:off x="9485412" y="1740803"/>
            <a:ext cx="1102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love Tue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2"/>
          <p:cNvSpPr txBox="1"/>
          <p:nvPr>
            <p:ph idx="1" type="body"/>
          </p:nvPr>
        </p:nvSpPr>
        <p:spPr>
          <a:xfrm>
            <a:off x="1199077" y="659027"/>
            <a:ext cx="9905999" cy="5502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String str1 = “Frodo Baggins”;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String str2 = “Gandalf the GRAY”;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// evaluate the following expressions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str1.length();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str1.substring(0, 5);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str2.substring(6, 10);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str2.substring(12);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str1.equals(str2);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str2.equals(str1);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7" name="Google Shape;467;p42"/>
          <p:cNvSpPr txBox="1"/>
          <p:nvPr/>
        </p:nvSpPr>
        <p:spPr>
          <a:xfrm>
            <a:off x="7035114" y="3476368"/>
            <a:ext cx="42836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exit slip: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https://forms.gle/fvDWjjS1VYL2YZHt5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OPTION 2</a:t>
            </a:r>
            <a:endParaRPr/>
          </a:p>
        </p:txBody>
      </p:sp>
      <p:sp>
        <p:nvSpPr>
          <p:cNvPr id="249" name="Google Shape;249;p2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A. Math.random() &lt; 0.4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Math.random() returns a random number between 0 and 0.999 (almost 1), inclusive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OPTION 3</a:t>
            </a:r>
            <a:endParaRPr/>
          </a:p>
        </p:txBody>
      </p:sp>
      <p:sp>
        <p:nvSpPr>
          <p:cNvPr id="255" name="Google Shape;255;p22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n-US"/>
              <a:t>STRINGS</a:t>
            </a:r>
            <a:endParaRPr/>
          </a:p>
        </p:txBody>
      </p:sp>
      <p:sp>
        <p:nvSpPr>
          <p:cNvPr id="261" name="Google Shape;261;p23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en-US"/>
              <a:t>AP CSA &amp; JAVA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en-US"/>
              <a:t>10/25/2021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 txBox="1"/>
          <p:nvPr>
            <p:ph type="title"/>
          </p:nvPr>
        </p:nvSpPr>
        <p:spPr>
          <a:xfrm>
            <a:off x="1141413" y="618518"/>
            <a:ext cx="4878386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267" name="Google Shape;267;p24"/>
          <p:cNvSpPr txBox="1"/>
          <p:nvPr>
            <p:ph idx="1" type="body"/>
          </p:nvPr>
        </p:nvSpPr>
        <p:spPr>
          <a:xfrm>
            <a:off x="1141400" y="2097100"/>
            <a:ext cx="4878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Create String objects</a:t>
            </a:r>
            <a:endParaRPr/>
          </a:p>
          <a:p>
            <a:pPr indent="-2571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Call String methods</a:t>
            </a:r>
            <a:endParaRPr/>
          </a:p>
        </p:txBody>
      </p:sp>
      <p:sp>
        <p:nvSpPr>
          <p:cNvPr id="268" name="Google Shape;268;p24"/>
          <p:cNvSpPr txBox="1"/>
          <p:nvPr>
            <p:ph idx="2" type="body"/>
          </p:nvPr>
        </p:nvSpPr>
        <p:spPr>
          <a:xfrm>
            <a:off x="6172200" y="1786049"/>
            <a:ext cx="5547600" cy="47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String objects can </a:t>
            </a:r>
            <a:r>
              <a:rPr b="1" lang="en-US"/>
              <a:t>be created using </a:t>
            </a:r>
            <a:r>
              <a:rPr b="1" lang="en-US">
                <a:solidFill>
                  <a:srgbClr val="002060"/>
                </a:solidFill>
              </a:rPr>
              <a:t>string literals</a:t>
            </a:r>
            <a:r>
              <a:rPr b="1" lang="en-US"/>
              <a:t> or by calling the </a:t>
            </a:r>
            <a:r>
              <a:rPr b="1" lang="en-US">
                <a:solidFill>
                  <a:srgbClr val="002060"/>
                </a:solidFill>
              </a:rPr>
              <a:t>String class constructor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String objects are </a:t>
            </a:r>
            <a:r>
              <a:rPr b="1" lang="en-US">
                <a:solidFill>
                  <a:srgbClr val="002060"/>
                </a:solidFill>
              </a:rPr>
              <a:t>immutable</a:t>
            </a:r>
            <a:r>
              <a:rPr lang="en-US"/>
              <a:t>, meaning that String methods </a:t>
            </a:r>
            <a:r>
              <a:rPr b="1" lang="en-US"/>
              <a:t>do not change </a:t>
            </a:r>
            <a:r>
              <a:rPr lang="en-US"/>
              <a:t>the String object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String objects can be </a:t>
            </a:r>
            <a:r>
              <a:rPr b="1" lang="en-US">
                <a:solidFill>
                  <a:srgbClr val="002060"/>
                </a:solidFill>
              </a:rPr>
              <a:t>concatenated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/>
              <a:t>using the </a:t>
            </a:r>
            <a:r>
              <a:rPr b="1" lang="en-US">
                <a:solidFill>
                  <a:srgbClr val="002060"/>
                </a:solidFill>
              </a:rPr>
              <a:t>+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/>
              <a:t>or </a:t>
            </a:r>
            <a:r>
              <a:rPr b="1" lang="en-US">
                <a:solidFill>
                  <a:srgbClr val="002060"/>
                </a:solidFill>
              </a:rPr>
              <a:t>+= </a:t>
            </a:r>
            <a:r>
              <a:rPr lang="en-US"/>
              <a:t>operator, resulting in a new String object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/>
              <a:t>Primitive values can be </a:t>
            </a:r>
            <a:r>
              <a:rPr b="1" lang="en-US">
                <a:solidFill>
                  <a:srgbClr val="002060"/>
                </a:solidFill>
              </a:rPr>
              <a:t>concatenated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/>
              <a:t>with a String object. This causes </a:t>
            </a:r>
            <a:r>
              <a:rPr b="1" lang="en-US">
                <a:solidFill>
                  <a:srgbClr val="002060"/>
                </a:solidFill>
              </a:rPr>
              <a:t>implicit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b="1" lang="en-US">
                <a:solidFill>
                  <a:srgbClr val="002060"/>
                </a:solidFill>
              </a:rPr>
              <a:t>conversion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/>
              <a:t>of the values to String objects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25000"/>
              <a:buChar char="•"/>
            </a:pPr>
            <a:r>
              <a:rPr b="1" lang="en-US">
                <a:solidFill>
                  <a:srgbClr val="002060"/>
                </a:solidFill>
              </a:rPr>
              <a:t>Escape sequences </a:t>
            </a:r>
            <a:r>
              <a:rPr lang="en-US"/>
              <a:t>start with a \ and have a special meaning in Java. Escape sequences used in this course include \”, \\, and \n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6172200" y="618518"/>
            <a:ext cx="4878386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ESSENTIAL KNOWLEDGE</a:t>
            </a:r>
            <a:endParaRPr b="0" i="0" sz="36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PRIMITIVE TYPES VS. REFERENCE TYPES</a:t>
            </a:r>
            <a:endParaRPr/>
          </a:p>
        </p:txBody>
      </p:sp>
      <p:sp>
        <p:nvSpPr>
          <p:cNvPr id="275" name="Google Shape;275;p25"/>
          <p:cNvSpPr txBox="1"/>
          <p:nvPr>
            <p:ph idx="1" type="body"/>
          </p:nvPr>
        </p:nvSpPr>
        <p:spPr>
          <a:xfrm>
            <a:off x="1141412" y="1592665"/>
            <a:ext cx="9905999" cy="202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Types we know: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-US"/>
              <a:t>double, int, boolean, String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Why does String start with a capital S?</a:t>
            </a:r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913369" y="3316700"/>
            <a:ext cx="449472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Primitive Types: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double, int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“built in” – do not have to implement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efficient storage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value is stored without </a:t>
            </a:r>
            <a:r>
              <a:rPr i="1"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reference</a:t>
            </a:r>
            <a:endParaRPr i="1"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6325158" y="3239920"/>
            <a:ext cx="563931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Reference Types: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String, (many others…)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someone built String for us, and it is accessible in java.lang package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object types, slightly less efficient storage, but make sense for object oriented programming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stored as a </a:t>
            </a:r>
            <a:r>
              <a:rPr i="1"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reference</a:t>
            </a:r>
            <a:endParaRPr i="1"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8" name="Google Shape;278;p25"/>
          <p:cNvSpPr txBox="1"/>
          <p:nvPr/>
        </p:nvSpPr>
        <p:spPr>
          <a:xfrm>
            <a:off x="9028090" y="1107583"/>
            <a:ext cx="24083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Instead of Reference Types, we can also say User Defined, Object, …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WHAT DO WE MEAN BY REFERENCE?</a:t>
            </a:r>
            <a:endParaRPr/>
          </a:p>
        </p:txBody>
      </p:sp>
      <p:sp>
        <p:nvSpPr>
          <p:cNvPr id="284" name="Google Shape;284;p26"/>
          <p:cNvSpPr/>
          <p:nvPr/>
        </p:nvSpPr>
        <p:spPr>
          <a:xfrm>
            <a:off x="1493950" y="3593205"/>
            <a:ext cx="1532586" cy="927279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19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" name="Google Shape;285;p26"/>
          <p:cNvSpPr/>
          <p:nvPr/>
        </p:nvSpPr>
        <p:spPr>
          <a:xfrm>
            <a:off x="6824033" y="3582337"/>
            <a:ext cx="1532586" cy="927279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A191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memory address</a:t>
            </a:r>
            <a:endParaRPr i="1" sz="18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798489" y="2097088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 i = 5;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2071351" y="3131539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7156359" y="3131539"/>
            <a:ext cx="3232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5486400" y="2075277"/>
            <a:ext cx="42607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String name = “java”;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0" name="Google Shape;290;p26"/>
          <p:cNvCxnSpPr>
            <a:stCxn id="285" idx="2"/>
          </p:cNvCxnSpPr>
          <p:nvPr/>
        </p:nvCxnSpPr>
        <p:spPr>
          <a:xfrm>
            <a:off x="7590326" y="4509616"/>
            <a:ext cx="766200" cy="759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1" name="Google Shape;291;p26"/>
          <p:cNvSpPr txBox="1"/>
          <p:nvPr/>
        </p:nvSpPr>
        <p:spPr>
          <a:xfrm>
            <a:off x="8343363" y="5293217"/>
            <a:ext cx="1159098" cy="461665"/>
          </a:xfrm>
          <a:prstGeom prst="rect">
            <a:avLst/>
          </a:prstGeom>
          <a:noFill/>
          <a:ln cap="flat" cmpd="sng" w="38100">
            <a:solidFill>
              <a:srgbClr val="E779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java</a:t>
            </a:r>
            <a:endParaRPr sz="2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2" name="Google Shape;292;p26"/>
          <p:cNvSpPr txBox="1"/>
          <p:nvPr/>
        </p:nvSpPr>
        <p:spPr>
          <a:xfrm>
            <a:off x="4460383" y="5154717"/>
            <a:ext cx="31166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name is a </a:t>
            </a:r>
            <a:r>
              <a:rPr i="1" lang="en-US" sz="24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reference</a:t>
            </a:r>
            <a:r>
              <a:rPr lang="en-US" sz="24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a String object, and the object’s value is “java”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/>
          <p:nvPr>
            <p:ph type="title"/>
          </p:nvPr>
        </p:nvSpPr>
        <p:spPr>
          <a:xfrm>
            <a:off x="1141413" y="-167093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WHAT DOES THIS CODE PRINT?</a:t>
            </a:r>
            <a:endParaRPr/>
          </a:p>
        </p:txBody>
      </p:sp>
      <p:sp>
        <p:nvSpPr>
          <p:cNvPr id="298" name="Google Shape;298;p27"/>
          <p:cNvSpPr txBox="1"/>
          <p:nvPr>
            <p:ph idx="1" type="body"/>
          </p:nvPr>
        </p:nvSpPr>
        <p:spPr>
          <a:xfrm>
            <a:off x="1141412" y="1463876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public class Test1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public static void main(String[] args)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{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String greeting = null;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System.out.println(greeting);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99" name="Google Shape;299;p27"/>
          <p:cNvSpPr txBox="1"/>
          <p:nvPr/>
        </p:nvSpPr>
        <p:spPr>
          <a:xfrm>
            <a:off x="1390918" y="5409127"/>
            <a:ext cx="616898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Output: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null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0" name="Google Shape;300;p27"/>
          <p:cNvSpPr txBox="1"/>
          <p:nvPr/>
        </p:nvSpPr>
        <p:spPr>
          <a:xfrm>
            <a:off x="7051589" y="4874224"/>
            <a:ext cx="4481384" cy="1551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means the variable greeting does not refer to an object yet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