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b28cae1c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b28cae1c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b28cae1c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b28cae1c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b28cae1c9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b28cae1c9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b28cae1c9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b28cae1c9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4b28cae1c9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b28cae1c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4b28cae1c9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b28cae1c9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b28cae1c9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b28cae1c9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4b28cae1c9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b28cae1c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4b28cae1c9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b28cae1c9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4b28cae1c9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b28cae1c9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b28cae1c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b28cae1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4b28cae1c9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b28cae1c9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4b28cae1c9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b28cae1c9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4b28cae1c9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b28cae1c9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4b28cae1c9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4b28cae1c9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4b28cae1c9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4b28cae1c9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4b28cae1c9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4b28cae1c9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4b28cae1c9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4b28cae1c9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4b28cae1c9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4b28cae1c9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4b28cae1c9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4b28cae1c9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4b28cae1c9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4b28cae1c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b28cae1c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b28cae1c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4b28cae1c9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4b28cae1c9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4b28cae1c9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4b28cae1c9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4b28cae1c9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4b28cae1c9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b28cae1c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b28cae1c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b28cae1c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b28cae1c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b28cae1c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b28cae1c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b28cae1c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b28cae1c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b28cae1c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b28cae1c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b28cae1c9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b28cae1c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accent4"/>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11 Creating and Delivering Informative Speeches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Speech Topics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Speeches discussing conditions focus on the details of a specific situation, whether it is the current condition of a building, or the state of a company's financial health. A strong specific purpose will keep you focused on the most important details that the audience needs to know. </a:t>
            </a:r>
            <a:br>
              <a:rPr lang="en"/>
            </a:br>
            <a:r>
              <a:rPr lang="en"/>
              <a:t>Issue-oriented speeches usually deal with controversial ideas such as political ideologies and emerging technologies. Providing balanced perspectives keeps the objectivity of an informational speech on topics in this category on track.</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Organizing Informational Speeches</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you create an informational speech, carefully consider the organizational pattern that you use for structuring the flow of information. Select an organizational pattern that's based on the speech topic and the needs of your audience.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Preparing Your Informational Speech</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a:t>
            </a:r>
            <a:br>
              <a:rPr lang="en"/>
            </a:br>
            <a:r>
              <a:rPr lang="en"/>
              <a:t>Prepare an informational speech.</a:t>
            </a:r>
            <a:br>
              <a:rPr lang="en"/>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Guidelines for Speaking to Inform</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You have learned many tips and techniques for developing good speeches throughout this course. The following guidelines are also important to keep in mind when you're giving informational speeches:</a:t>
            </a:r>
            <a:br>
              <a:rPr lang="en"/>
            </a:br>
            <a:r>
              <a:rPr lang="en"/>
              <a:t>Be sure to notify the audience that your purpose is to inform and educate, not to sway their opinion in one direction or another.</a:t>
            </a:r>
            <a:br>
              <a:rPr lang="en"/>
            </a:br>
            <a:r>
              <a:rPr lang="en"/>
              <a:t>Maintain your objectivity on the speech topic.</a:t>
            </a:r>
            <a:br>
              <a:rPr lang="en"/>
            </a:br>
            <a:r>
              <a:rPr lang="en"/>
              <a:t>Discuss all sides of the issue at hand and avoid showing partiality toward any particular viewpoint.</a:t>
            </a:r>
            <a:br>
              <a:rPr lang="en"/>
            </a:br>
            <a:r>
              <a:rPr lang="en"/>
              <a:t>Provide the most important specific details you can for each of the main points in the speech.</a:t>
            </a:r>
            <a:br>
              <a:rPr lang="en"/>
            </a:b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Guidelines for Speaking to Inform</a:t>
            </a:r>
            <a:br>
              <a:rPr lang="en"/>
            </a:br>
            <a:r>
              <a:rPr lang="en"/>
              <a:t>You have learned many tips and techniques</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clearly defined speech purpose and thesis statement will make this easy during the preparation process.</a:t>
            </a:r>
            <a:br>
              <a:rPr lang="en"/>
            </a:br>
            <a:r>
              <a:rPr lang="en"/>
              <a:t>Limit the number of ideas you include in the speech to avoid information overload for your audience.</a:t>
            </a:r>
            <a:br>
              <a:rPr lang="en"/>
            </a:br>
            <a:r>
              <a:rPr lang="en"/>
              <a:t>Be sure that your supporting materials adequately support your ideas, but do not overwhelm the listeners.</a:t>
            </a:r>
            <a:br>
              <a:rPr lang="en"/>
            </a:b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Guidelines for Speaking to Inform</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content of your informational speech should be clear, accurate, and relevant to the audience and the occasion.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 Clear</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By carefully selecting the topic and explaining the details associated with each main point your message should be clear to the audience. Impressing the audience with your depth of knowledge is not as important as making sure they understand the message you are trying to deliver.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Keep It Simple, Be Accurate</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If the information you include in your speech is not completely accurate or is out of date you are missing the point of informing the audience; you are instead at misinforming them. Double check your facts, figures, and other information prior to introducing these to your audience.</a:t>
            </a:r>
            <a:br>
              <a:rPr lang="en"/>
            </a:br>
            <a:br>
              <a:rPr lang="en"/>
            </a:b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 Relevant</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Large scale speech topics provide an opportunity for you to gather incredible amounts of research. Before including new information in your speech make sure it is completely relevant to your thesis statement.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Additional Guidelines for Speaking to Inform</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Pay special attention to the organizational pattern that you choose, the supporting materials that you referenced, and your delivery when presenting an informational speech.</a:t>
            </a:r>
            <a:br>
              <a:rPr lang="en"/>
            </a:br>
            <a:r>
              <a:rPr lang="en"/>
              <a:t>Examine the information you collect for your informational speeches before you select an organizational pattern. Based on your topic and the audience, you may find that one pattern is better suited to meet those needs.</a:t>
            </a:r>
            <a:br>
              <a:rPr lang="en"/>
            </a:br>
            <a:r>
              <a:rPr lang="en"/>
              <a:t>The supporting materials you gather for your informational speeches should come from reputable authoritative sources that are free from biases. The materials should also reflect all of the different viewpoints.</a:t>
            </a:r>
            <a:br>
              <a:rPr lang="en"/>
            </a:br>
            <a:r>
              <a:rPr lang="en"/>
              <a:t>Pay attention to your vocal delivery and nonverbal communication when delivering your speech. Both of these aspects of your delivery will demonstrate your enthusiasm for the topic and your confidence.</a:t>
            </a:r>
            <a:br>
              <a:rPr lang="en"/>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Objectives</a:t>
            </a:r>
            <a:br>
              <a:rPr lang="en"/>
            </a:br>
            <a:r>
              <a:rPr lang="en"/>
              <a:t>At the end of this lesson, you will be able to do the following:</a:t>
            </a:r>
            <a:br>
              <a:rPr lang="en"/>
            </a:br>
            <a:br>
              <a:rPr lang="en"/>
            </a:br>
            <a:r>
              <a:rPr lang="en"/>
              <a:t>Identify concepts and challenges specific to informative speeches</a:t>
            </a:r>
            <a:br>
              <a:rPr lang="en"/>
            </a:br>
            <a:r>
              <a:rPr lang="en"/>
              <a:t>Understand the steps to prepare and perform an informative speech</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Motivating Listeners</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As you have already learned, when delivering an informational speech you are seeking to impart knowledge about something on your audience from an impartial point of view. Your audience will likely be comprised of some people who want to be there and some people who are required to be there. In either case, you must work to motivate your listeners.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Motivating Listeners</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Consider the following motivational points in your preparation process. As you write your speech, think about how you can reach out to your audience based on the answers to these questions:</a:t>
            </a:r>
            <a:endParaRPr/>
          </a:p>
          <a:p>
            <a:pPr indent="0" lvl="0" marL="0" rtl="0" algn="l">
              <a:spcBef>
                <a:spcPts val="1600"/>
              </a:spcBef>
              <a:spcAft>
                <a:spcPts val="1600"/>
              </a:spcAft>
              <a:buNone/>
            </a:pPr>
            <a:r>
              <a:rPr lang="en"/>
              <a:t>How can this information help the listeners enhance their lives?</a:t>
            </a:r>
            <a:br>
              <a:rPr lang="en"/>
            </a:br>
            <a:r>
              <a:rPr lang="en"/>
              <a:t>How will this information affect their future goals?</a:t>
            </a:r>
            <a:br>
              <a:rPr lang="en"/>
            </a:br>
            <a:r>
              <a:rPr lang="en"/>
              <a:t>How will this information address their concerns?</a:t>
            </a:r>
            <a:br>
              <a:rPr lang="en"/>
            </a:br>
            <a:r>
              <a:rPr lang="en"/>
              <a:t>How much will the listeners enjoy the content and/or delivery?</a:t>
            </a:r>
            <a:br>
              <a:rPr lang="en"/>
            </a:b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Holding Audience Attention</a:t>
            </a:r>
            <a:endParaRPr/>
          </a:p>
        </p:txBody>
      </p:sp>
      <p:sp>
        <p:nvSpPr>
          <p:cNvPr id="181" name="Google Shape;181;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audience members are listening to an informational speech for any length of time their attention may wonder. You need to do what you can to keep them focused on you and the message.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Consider Intensity</a:t>
            </a:r>
            <a:endParaRPr/>
          </a:p>
        </p:txBody>
      </p:sp>
      <p:sp>
        <p:nvSpPr>
          <p:cNvPr id="187" name="Google Shape;187;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Using colorful language and vivid images adds intensity to your speech and brings the attention back to what you are saying.</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Carefully Use Repetition</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repetitive use of words, sounds, and statements captures the attention of listeners.</a:t>
            </a:r>
            <a:br>
              <a:rPr lang="en"/>
            </a:br>
            <a:r>
              <a:rPr lang="en"/>
              <a:t>Consider Novelty</a:t>
            </a:r>
            <a:br>
              <a:rPr lang="en"/>
            </a:br>
            <a:r>
              <a:rPr lang="en"/>
              <a:t>Introducing a new example or way of saying something makes the audience think, and you can bring back the focus of a disinterested person.</a:t>
            </a:r>
            <a:br>
              <a:rPr lang="en"/>
            </a:b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Introduce Contrast</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Providing a contrasting example can also refocus the attention of the listeners as they have to consider how the contrast matters to the topic at hand.</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Consider Relevance</a:t>
            </a:r>
            <a:endParaRPr/>
          </a:p>
        </p:txBody>
      </p:sp>
      <p:sp>
        <p:nvSpPr>
          <p:cNvPr id="205" name="Google Shape;205;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Making your statements relevant to the specific needs of the audience will always make them more interested. Swap out standard examples for those that directly relate to their own needs.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Audience Considerations</a:t>
            </a:r>
            <a:endParaRPr/>
          </a:p>
        </p:txBody>
      </p:sp>
      <p:sp>
        <p:nvSpPr>
          <p:cNvPr id="211" name="Google Shape;211;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Not all audiences are the same, some audiences will be completely excited to hear your message, others will be reluctant, and still, others may be distrustful. There are a variety of elements to consider when you're dealing with different types of audiences, remember that the informational audience is passive. This presents an additional challenge because they are not required to do anything with the information you provide.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40"/>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Enhancing Audience Understanding</a:t>
            </a:r>
            <a:endParaRPr/>
          </a:p>
        </p:txBody>
      </p:sp>
      <p:sp>
        <p:nvSpPr>
          <p:cNvPr id="217" name="Google Shape;217;p40"/>
          <p:cNvSpPr txBox="1"/>
          <p:nvPr>
            <p:ph idx="1" type="body"/>
          </p:nvPr>
        </p:nvSpPr>
        <p:spPr>
          <a:xfrm>
            <a:off x="180475" y="572700"/>
            <a:ext cx="8783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designed guidelines that have been discussed will certainly go a long way in helping you understand your audience. There are other strategies you can employ as well, by applying each of the following adult-learning principles to your speech preparation process you will further increase the potential for audience understanding.</a:t>
            </a:r>
            <a:br>
              <a:rPr lang="en"/>
            </a:br>
            <a:r>
              <a:rPr lang="en"/>
              <a:t>The first principle is to introduce information that the listeners can apply to their own situations immediately.</a:t>
            </a:r>
            <a:br>
              <a:rPr lang="en"/>
            </a:br>
            <a:r>
              <a:rPr lang="en"/>
              <a:t>Another is to involve the listeners in the speaking process with questions or activities.</a:t>
            </a:r>
            <a:br>
              <a:rPr lang="en"/>
            </a:br>
            <a:r>
              <a:rPr lang="en"/>
              <a:t>Alternatively, draw a connection between the listeners' experiences and the subject matter.</a:t>
            </a:r>
            <a:br>
              <a:rPr lang="en"/>
            </a:br>
            <a:r>
              <a:rPr lang="en"/>
              <a:t>Try to show the listeners the relevance of the information to their particular situations.</a:t>
            </a:r>
            <a:br>
              <a:rPr lang="en"/>
            </a:br>
            <a:r>
              <a:rPr lang="en"/>
              <a:t>Finally, show the listeners how the information can assist them in solving their own problems.</a:t>
            </a:r>
            <a:br>
              <a:rPr lang="en"/>
            </a:b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Clarifying Complex Processes</a:t>
            </a:r>
            <a:endParaRPr/>
          </a:p>
        </p:txBody>
      </p:sp>
      <p:sp>
        <p:nvSpPr>
          <p:cNvPr id="223" name="Google Shape;223;p4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dealing with complicated processes or procedures in your informational speeches you must work at clarifying the detailed information so your audience has a thorough understanding of the material. Using an analogy to illustrate a comparison between a process listeners' already understand and a new unfamiliar process improves listener comprehension. Detailed descriptions of what occurs in the steps of a process illustrate why each step is important to the overall picture; this builds understanding. Painting a mental picture with words allows the listeners to visualize the steps in a procedure and envision themselves putting the procedure in action themselves.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this lesson, you studied the characteristics and goals of the informational speech in addition to the different types of informational speeches. You learned tips and techniques for developing and delivering effective informational speeches. Lastly, you studied listener motivation, attention, and understanding.</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Enhancing Audience Recall</a:t>
            </a:r>
            <a:endParaRPr/>
          </a:p>
        </p:txBody>
      </p:sp>
      <p:sp>
        <p:nvSpPr>
          <p:cNvPr id="229" name="Google Shape;229;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Just as you want to increase the audience's level of understanding while they are listening you want to improve their ability to recall the information at a later time. Consider redundancy - repeat key information while you are speaking. Consider simplicity - make your main point short and simple. Consider the information flow - distribute the information in your speech so that the flow of ideas is at an even pace throughout. Consider reinforcement - use verbal and/or nonverbal communication to emphasize key points. Use your vocal style, reinforcing statements, and nonverbal gestures to stress the importance of key information.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Challenge of Informational Speaking</a:t>
            </a:r>
            <a:endParaRPr/>
          </a:p>
        </p:txBody>
      </p:sp>
      <p:sp>
        <p:nvSpPr>
          <p:cNvPr id="235" name="Google Shape;235;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you agree to deliver an informational speech you are there to inform or educate. Making informational speeches interesting enough to maintain audience's interest will be your main priority and challenge.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Speaking. Keep these last tips in mind:</a:t>
            </a:r>
            <a:endParaRPr/>
          </a:p>
          <a:p>
            <a:pPr indent="0" lvl="0" marL="0" rtl="0" algn="l">
              <a:spcBef>
                <a:spcPts val="0"/>
              </a:spcBef>
              <a:spcAft>
                <a:spcPts val="0"/>
              </a:spcAft>
              <a:buNone/>
            </a:pPr>
            <a:r>
              <a:t/>
            </a:r>
            <a:endParaRPr/>
          </a:p>
        </p:txBody>
      </p:sp>
      <p:sp>
        <p:nvSpPr>
          <p:cNvPr id="241" name="Google Shape;241;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t>Choose Your Topic Carefully</a:t>
            </a:r>
            <a:br>
              <a:rPr lang="en"/>
            </a:br>
            <a:r>
              <a:rPr lang="en"/>
              <a:t>	Allow sufficient preparation time to allow for thorough research and planning.</a:t>
            </a:r>
            <a:br>
              <a:rPr lang="en"/>
            </a:br>
            <a:r>
              <a:rPr b="1" lang="en"/>
              <a:t>Choose an Appropriate Organizational Pattern</a:t>
            </a:r>
            <a:br>
              <a:rPr lang="en"/>
            </a:br>
            <a:r>
              <a:rPr lang="en"/>
              <a:t>	Use colorful language, interesting supporting materials, and appropriate         presentation aids as part of your design.</a:t>
            </a:r>
            <a:br>
              <a:rPr lang="en"/>
            </a:br>
            <a:r>
              <a:rPr b="1" lang="en"/>
              <a:t>Show Enthusiasm in Your Delivery</a:t>
            </a:r>
            <a:br>
              <a:rPr lang="en"/>
            </a:br>
            <a:r>
              <a:rPr lang="en"/>
              <a:t>	Your projected enthusiasm will inspire enthusiasm in your audience.</a:t>
            </a:r>
            <a:br>
              <a:rPr lang="en"/>
            </a:br>
            <a:r>
              <a:rPr b="1" lang="en"/>
              <a:t>Keep Your Speech Informational</a:t>
            </a:r>
            <a:br>
              <a:rPr lang="en"/>
            </a:br>
            <a:r>
              <a:rPr lang="en"/>
              <a:t>	Be careful about veering into persuasion.</a:t>
            </a:r>
            <a:br>
              <a:rPr lang="en"/>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Speech Concepts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Summarize concepts and challenges specific to different types of informational speeches.</a:t>
            </a:r>
            <a:br>
              <a:rPr lang="en"/>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Goals of Informational Speaking</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speech to inform is designed to share knowledge with the audience. This type of speech imparts something on the listener. It does not ask the listener to do anything. There are three main goals for an informational speech. If your goal is understanding you want the listener to comprehend the message you are trying to send. Through use of language and supporting materials, you are transferring knowledge. If your goal is interest, you want to capture and keep the attention of the listeners to insure that you are getting your message through and meeting their needs. If your goal is retention, you want to present information in a way that will make it easy for the audience to remember the information after they leave your speech.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Characteristics of an Informational Speech</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possibilities for topics and approaches to informational speaking are diverse. Informational speeches generally share the following characteristics. Thorough research is the basis for the information presented. Complete information is presented to insure audience understanding. All major positions for a topic are addressed when there are differing points of view. Information is presented fairly without distortion and overt opinion.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1843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Forms of Informational Speaking</a:t>
            </a:r>
            <a:endParaRPr/>
          </a:p>
        </p:txBody>
      </p:sp>
      <p:sp>
        <p:nvSpPr>
          <p:cNvPr id="91" name="Google Shape;91;p19"/>
          <p:cNvSpPr txBox="1"/>
          <p:nvPr>
            <p:ph idx="1" type="body"/>
          </p:nvPr>
        </p:nvSpPr>
        <p:spPr>
          <a:xfrm>
            <a:off x="150450" y="663025"/>
            <a:ext cx="8843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As a society, we are curious about our surroundings and the world in general. We also have an innate desire to learn and grow. Informational speeches are one way we learn from one another. Some common types of speeches that are designed to inform include speeches of description, speeches of demonstration, and speeches of explanation. The speech of description creates a mental picture for the listener. Detailed accounts or examples using expressive and colorful language make this type of speech successful. </a:t>
            </a:r>
            <a:br>
              <a:rPr lang="en"/>
            </a:br>
            <a:r>
              <a:rPr lang="en"/>
              <a:t>A speech of demonstration teaches the listener how to perform an activity or complete some type of process. Detailed instructions and polished presentation aids are key components of this type of speech. A speech of explanation teaches the listener about complicated concepts and ideas. To make the listener understand, the most important characteristics of the concepts are thoroughly outlined and detailed examples to make the listener understand, the most important characteristics of the concepts are thoroughly outlined and detailed examples are used for clarification.</a:t>
            </a:r>
            <a:br>
              <a:rPr lang="en"/>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Speech Topics</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numerous potential topic categories for informational speeches, including biographical speeches, speeches about objects, speeches about places, and speeches about activities or events. Biographical speeches about individuals or background speeches on a particular group of people are two examples. Vivid language and lesser known facts about people make for interesting and memorable speech details. </a:t>
            </a:r>
            <a:br>
              <a:rPr lang="en"/>
            </a:br>
            <a:r>
              <a:rPr lang="en"/>
              <a:t>Speeches about objects focus on the details of what is specifically known about the object. Choosing to speak about the object from the broadest known perspective provides you with the most options. Speeches about places might teach the audience about travel destinations, the important locations within an office campus, or the location of stars in the universe for example. </a:t>
            </a:r>
            <a:br>
              <a:rPr lang="en"/>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Informational Speech Topics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Descriptive language and colorful presentation aids are useful. Speeches about activities or events could focus on the details for organizing an event, the schedule on which an activity operates, or the team that manages an event. </a:t>
            </a:r>
            <a:br>
              <a:rPr lang="en"/>
            </a:br>
            <a:r>
              <a:rPr lang="en"/>
              <a:t>Detailed instructions and charts offer great assistance. Additional categories for informational speech topics include processes, concepts, conditions, and issues. A speech on process carefully outlines all of the key steps from the beginning to the end of a procedure. </a:t>
            </a:r>
            <a:br>
              <a:rPr lang="en"/>
            </a:br>
            <a:r>
              <a:rPr lang="en"/>
              <a:t>Careful organization of the steps and accurate instructions are crucial. Conceptual speeches focus on abstract ideas, for example freedom, or the meaning of the universe. Examples, analogies, and creative visual aids assist in discussing these types of topics. </a:t>
            </a:r>
            <a:br>
              <a:rPr lang="en"/>
            </a:b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