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4e1767d595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e1767d595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e1767d59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e1767d59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e1767d59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e1767d59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e1767d59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e1767d59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e1767d59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e1767d59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e1767d595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e1767d59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4e1767d595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4e1767d59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4e1767d595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e1767d595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e1767d595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e1767d595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9CB9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Unit 13 Critiques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Public Speaking       Ms. Emuge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In this lesson, you studied topics that are associated with the delivery of speeches as well as the power of integrated communication. You explored how language use, vocal quality, and nonverbal communication influenced the success of a presentation. You also reviewed techniques for creating atmosphere, maintaining audience interest, and addressing audience questions.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Audience and Environmental Variables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a:t>
            </a:r>
            <a:br>
              <a:rPr lang="en"/>
            </a:br>
            <a:r>
              <a:rPr lang="en"/>
              <a:t>Interpret both audience-related and environmental variables that influence speech delivery.</a:t>
            </a:r>
            <a:br>
              <a:rPr lang="en"/>
            </a:b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Creating Atmosphere</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atmosphere is the feeling or setting that you were trying to create for your audience. Most of the atmosphere is created by the occasion itself, what you say and how you say it. There's several elements at work when you are trying to create atmosphere. The intensity of the words you choose effects how your audience feels in your presence as you speak. Choosing a negative vocabulary creates a different feeling than when you use neutral or positive vocabulary. The language you choose should be appropriate to the topic, the audience, and the occasion. Choosing a harsh language for a celebratory speech would be inappropriate. Adapting the language to your audience contributes to the atmosphere. You may use different language in the speech on school safety when you deliver it to elementary students than when you deliver it to school administrators.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1241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Audience Disinterest</a:t>
            </a:r>
            <a:endParaRPr/>
          </a:p>
        </p:txBody>
      </p:sp>
      <p:sp>
        <p:nvSpPr>
          <p:cNvPr id="73" name="Google Shape;73;p16"/>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Good speakers use audience analysis, meticulous preparation, and find-tuned delivery techniques to keep the audience interested. However, there will be circumstances that may cause the audience to become disinterested. Most adults can only provide their full attention to a speaker for a short amount of time without becoming distracted. Try to vary your vocal delivery to continue to draw the audience back to your message. Easily distracted listeners drift away from the topic and focus on other stimuli. Try to vary your delivery technique and point of emphasis, to keep them paying attention. If you feel the audience's attention is waning because of the length of the presentation, consider how you can speed up the delivery or eliminate unnecessary information. Do what you can in advance of your speech delivery to make the content and your presentation as engaging and as interesting as possible. Your delivery can make or break the success of the message reception.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Handling Questions</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Depending on the venue and the occasion, you may have the opportunity to participate in a question and answer period during or after your speech.</a:t>
            </a:r>
            <a:br>
              <a:rPr lang="en"/>
            </a:br>
            <a:r>
              <a:rPr lang="en"/>
              <a:t>Listeners often have questions in one of the following two scenarios:</a:t>
            </a:r>
            <a:br>
              <a:rPr lang="en"/>
            </a:br>
            <a:r>
              <a:rPr lang="en"/>
              <a:t>The first scenario is that your presentations spark the thought processes of your listeners and inspire them to ask for more information.</a:t>
            </a:r>
            <a:br>
              <a:rPr lang="en"/>
            </a:br>
            <a:r>
              <a:rPr lang="en"/>
              <a:t>The second scenario is that you left questions in their mind because you did not complete a thought, or you were unclear in your message.</a:t>
            </a:r>
            <a:br>
              <a:rPr lang="en"/>
            </a:br>
            <a:r>
              <a:rPr lang="en"/>
              <a:t>In either case, you need to be prepared to handle questions that arise.</a:t>
            </a:r>
            <a:br>
              <a:rPr lang="en"/>
            </a:b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Rehearsing Your Speech</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many tips you can follow when rehearsing your speech prior to the big delivery day. Finish writing the speech, at least two days before the actual speech. Practice your speech out loud before you prepare speaker notes, so that you can identify key areas to include in your notes. Rehearse your speech with a timer to ensure that you are able to finish within the time limits. Adjust your speech accordingly. After you have rehearsed several times, prepare your notes. Since you will likely be standing when you deliver the actual speech, practice standing up. This allows you to assess your gestures, body language, and movements. Find a willing volunteer to watch you deliver your speech and provide feedback. Videotape or record your speech in advance of the actual delivery date, to observe yourself in action.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Delivering Your Speech</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t>In final preparation for the delivery of your speech, keep the following last-minute tips in mind:</a:t>
            </a:r>
            <a:endParaRPr b="1" sz="2400"/>
          </a:p>
          <a:p>
            <a:pPr indent="0" lvl="0" marL="0" rtl="0" algn="l">
              <a:spcBef>
                <a:spcPts val="1600"/>
              </a:spcBef>
              <a:spcAft>
                <a:spcPts val="1600"/>
              </a:spcAft>
              <a:buNone/>
            </a:pPr>
            <a:br>
              <a:rPr lang="en"/>
            </a:br>
            <a:r>
              <a:rPr lang="en"/>
              <a:t>Get a good night of sleep, the night before the speech.</a:t>
            </a:r>
            <a:br>
              <a:rPr lang="en"/>
            </a:br>
            <a:r>
              <a:rPr lang="en"/>
              <a:t>Arrive early at the speaking location.</a:t>
            </a:r>
            <a:br>
              <a:rPr lang="en"/>
            </a:br>
            <a:r>
              <a:rPr lang="en"/>
              <a:t>Double-check the equipment and facilities on arrival to the site.</a:t>
            </a:r>
            <a:br>
              <a:rPr lang="en"/>
            </a:br>
            <a:r>
              <a:rPr lang="en"/>
              <a:t>Visualize your success.</a:t>
            </a:r>
            <a:br>
              <a:rPr lang="en"/>
            </a:b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1241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Discussion Guidelines</a:t>
            </a:r>
            <a:endParaRPr/>
          </a:p>
        </p:txBody>
      </p:sp>
      <p:sp>
        <p:nvSpPr>
          <p:cNvPr id="97" name="Google Shape;97;p20"/>
          <p:cNvSpPr txBox="1"/>
          <p:nvPr>
            <p:ph idx="1" type="body"/>
          </p:nvPr>
        </p:nvSpPr>
        <p:spPr>
          <a:xfrm>
            <a:off x="311700" y="6968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Discussions are interactive features of an online course. They are places to share conclusions, analyze concepts, and clarify ideas. A discussion gives students the opportunity to affirm one another’s work and synthesize ideas. </a:t>
            </a:r>
            <a:br>
              <a:rPr lang="en"/>
            </a:br>
            <a:r>
              <a:rPr lang="en"/>
              <a:t>The rubric on the following page identifies the qualities of an excellent, a satisfactory, and a poor response. When you respond to your classmate(s), you are expected to go beyond “I agree” or “I disagree.” Include facts to support your answer. You may also question a response and ask for additional clarification, support, or insight on the topic. </a:t>
            </a:r>
            <a:br>
              <a:rPr lang="en"/>
            </a:br>
            <a:r>
              <a:rPr lang="en"/>
              <a:t>A persuasive response varies in length depending on the question; a paragraph is appropriate in most cases. If you are writing only one sentence to contribute to the discussion, you probably have not developed a well-thought-out response. Keep in mind that while citing evidence is essential, you should write concisely and avoid redundancies. </a:t>
            </a:r>
            <a:br>
              <a:rPr lang="en"/>
            </a:b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Discussion Guidelines</a:t>
            </a:r>
            <a:endParaRPr/>
          </a:p>
        </p:txBody>
      </p:sp>
      <p:sp>
        <p:nvSpPr>
          <p:cNvPr id="103" name="Google Shape;103;p21"/>
          <p:cNvSpPr txBox="1"/>
          <p:nvPr>
            <p:ph idx="1" type="body"/>
          </p:nvPr>
        </p:nvSpPr>
        <p:spPr>
          <a:xfrm>
            <a:off x="311700" y="5727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In order to promote a safe and thoughtful forum for discussion, comments should adhere to the following guidelines: </a:t>
            </a:r>
            <a:br>
              <a:rPr lang="en"/>
            </a:br>
            <a:r>
              <a:rPr lang="en"/>
              <a:t>•	Respect Diversity—Connections Education’s families and individuals bring with them diverse backgrounds, faiths, and values. You must strive to respect all of them. </a:t>
            </a:r>
            <a:br>
              <a:rPr lang="en"/>
            </a:br>
            <a:r>
              <a:rPr lang="en"/>
              <a:t>•	Keep It Clean and Safe—Participants must refrain from using any language or posting any material that could be construed as threatening, profane, or inappropriate. </a:t>
            </a:r>
            <a:br>
              <a:rPr lang="en"/>
            </a:br>
            <a:r>
              <a:rPr lang="en"/>
              <a:t>It is proper netiquette to avoid using all caps, since it is a form of yelling. Since it is sometimes difficult to distinguish the tone and intent of an author in electronic communication, think before writing your response. Ask for clarification if you are unsure of the meaning of a comment. External links should not be incorporated into any posting. </a:t>
            </a:r>
            <a:br>
              <a:rPr lang="en"/>
            </a:b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