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4e16f200f3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4e16f200f3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4e16f200f3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4e16f200f3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4e16f200f3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4e16f200f3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4e16f200f3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4e16f200f3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4e16f200f3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4e16f200f3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4e16f200f3_0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4e16f200f3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4e16f200f3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4e16f200f3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4e16f200f3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4e16f200f3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4e16f200f3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4e16f200f3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4e16f200f3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4e16f200f3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4e16f200f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4e16f200f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4e16f200f3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4e16f200f3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4e16f200f3_0_1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4e16f200f3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4e16f200f3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4e16f200f3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4e16f200f3_0_1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4e16f200f3_0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4e16f200f3_0_1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4e16f200f3_0_1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4e16f200f3_0_1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4e16f200f3_0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4e16f200f3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4e16f200f3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4e16f200f3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4e16f200f3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4e16f200f3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4e16f200f3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4e16f200f3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4e16f200f3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4e16f200f3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4e16f200f3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4e16f200f3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4e16f200f3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4e16f200f3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4e16f200f3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4e16f200f3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4e16f200f3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4e16f200f3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4e16f200f3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EA0C8C"/>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Unit 15 Creating and Delivering Persuasive Speeches</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Public Speaking    Ms. Emuge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Persuasive Process</a:t>
            </a:r>
            <a:endParaRPr/>
          </a:p>
        </p:txBody>
      </p:sp>
      <p:sp>
        <p:nvSpPr>
          <p:cNvPr id="109" name="Google Shape;109;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In the agreement stage, you work to make the audience accept varying degrees of your position on the issue at hand. </a:t>
            </a:r>
            <a:br>
              <a:rPr lang="en"/>
            </a:br>
            <a:r>
              <a:rPr lang="en"/>
              <a:t>You may not achieve complete agreement, but you will achieve at least some level of agreement. After getting the audience to agree to your position, you must make it possible for them to take action by providing access to required resources or information for the next steps to take; this is the enacting step. Emotional appeals are effective in this step. In the final stage, integration, you must make the audience see how what you have proposed connects to the values they find most important.</a:t>
            </a:r>
            <a:br>
              <a:rPr lang="en"/>
            </a:b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Credibility, Focus, and Connection</a:t>
            </a:r>
            <a:endParaRPr/>
          </a:p>
        </p:txBody>
      </p:sp>
      <p:sp>
        <p:nvSpPr>
          <p:cNvPr id="115" name="Google Shape;115;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There are many strategies you can incorporate into the designs for your persuasive speeches. The image you project as you take the stage, the language you use, the information you present, and your nonverbal behaviors influence your credibility with the audience. If you convey the following to your audience, you will establish a firm sense of credibility. When trying to persuade an audience, limit the goals you plan to achieve. If you attempt to create dramatic change in too many attitudes, beliefs, values, or behaviors at one time, you may overwhelm and lose the audience. Seek to make the changes incrementally, one step at a time. Be sure to prepare strong statements and support for your points.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Credibility, Focus, and Connection</a:t>
            </a:r>
            <a:endParaRPr/>
          </a:p>
        </p:txBody>
      </p:sp>
      <p:sp>
        <p:nvSpPr>
          <p:cNvPr id="121" name="Google Shape;121;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To connect with your audience and persuade them, seek to find common ground. The audience will be more easily persuaded if your message is consistent with their current attitudes, beliefs, values, and behaviors. They will also be more easily persuaded if they lack adequate information about the topic, or if they perceive the topic to be of great importance to them. Finally, they will be more easily persuaded if they are self-motivated about your message.</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5"/>
          <p:cNvSpPr txBox="1"/>
          <p:nvPr>
            <p:ph type="title"/>
          </p:nvPr>
        </p:nvSpPr>
        <p:spPr>
          <a:xfrm>
            <a:off x="191400" y="1241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Organization, Support, and Appeals</a:t>
            </a:r>
            <a:endParaRPr/>
          </a:p>
        </p:txBody>
      </p:sp>
      <p:sp>
        <p:nvSpPr>
          <p:cNvPr id="127" name="Google Shape;127;p25"/>
          <p:cNvSpPr txBox="1"/>
          <p:nvPr>
            <p:ph idx="1" type="body"/>
          </p:nvPr>
        </p:nvSpPr>
        <p:spPr>
          <a:xfrm>
            <a:off x="311700" y="6968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Three additional strategies for persuading your audience include organizing your arguments, supporting your ideas, and building emotional appeals. You'll be more likely to persuade your audience if you organize your ideas into an appropriate order. The primacy theory recommends that you place your strongest persuasive argument first in the body of your speech. Following this theory may be most effective when your audience is known to be in opposition of your position. </a:t>
            </a:r>
            <a:br>
              <a:rPr lang="en"/>
            </a:br>
            <a:r>
              <a:rPr lang="en"/>
              <a:t>The Recency theory states that you should present your strongest argument last. This theory works best when the audience is already inclined to agree with your position. Providing relevant, valid, and thorough support for your main points adds to the credibility of your arguments, your message, and you as a speaker. Appeal to the audience on an emotional level. Combining reasonable information with passion and feeling makes for compelling and influential arguments.</a:t>
            </a:r>
            <a:br>
              <a:rPr lang="en"/>
            </a:b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Receptive Audience</a:t>
            </a:r>
            <a:endParaRPr/>
          </a:p>
        </p:txBody>
      </p:sp>
      <p:sp>
        <p:nvSpPr>
          <p:cNvPr id="133" name="Google Shape;133;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There are many challenges in persuasive speaking. One of these challenges is learning to effectively communicate your message to a variety of different audience types. A receptive audience is one that will openly consider your position. Here are suggestions for persuading a receptive audience. Identify with your audience by finding common ground and fostering good will. Clearly state the objective of your speech. Tell the audience what you expect of them. Ask the audience to show immediate support. Incorporate emotional appeals. Outline what actions you want the audience to take after the speech.</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Reluctant or Uncommitted Audience</a:t>
            </a:r>
            <a:endParaRPr/>
          </a:p>
        </p:txBody>
      </p:sp>
      <p:sp>
        <p:nvSpPr>
          <p:cNvPr id="139" name="Google Shape;139;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You will also encounter audiences that are either not certain about how they feel about your position or are openly opposed. When attempting to persuade listeners, you may encounter commitment issues. There are three main reasons that a listener may hesitate to commit to accepting your position. These are unanswered questions, a direct conflict with the listener's values, or a credibility issue. If the listeners have unanswered questions, it may be difficult to persuade them. Try to anticipate potential issues and provide the information required to address the concern. If the listeners find your position in direct conflict with their values, you will encounter great resistance. Seek ways to relate your message to current values when possible. If your credibility has been called into question, try to include expert testimony from sources who are widely respected by the group or society as a whole.</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Moving the Audience to Action</a:t>
            </a:r>
            <a:endParaRPr/>
          </a:p>
        </p:txBody>
      </p:sp>
      <p:sp>
        <p:nvSpPr>
          <p:cNvPr id="145" name="Google Shape;145;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Even when you have the support of the audience in accepting your message, you may find that there is some resistance to take action. Use your own enthusiasm about the issue to encourage them to act. Identify what is at stake as a result of the situation and what inaction may cause. Use past successes, examples, analogies and stories to entice the listeners to act. Illustrate how your actions back up your position. Lead the listener to the first step. Provide a clear plan of action for the listeners to follow.</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Ethical Considerations</a:t>
            </a:r>
            <a:endParaRPr/>
          </a:p>
        </p:txBody>
      </p:sp>
      <p:sp>
        <p:nvSpPr>
          <p:cNvPr id="151" name="Google Shape;151;p2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As you have learned so far, there are a great number of challenges in persuading an audience. It is imperative that you act in an ethical manner as you carry out your mission. Do not attack people, only ideas and problems. Be honest about the personal interest you have in the topic. Do not adapt your message to a point where you are sacrificing your convictions. Use only responsible knowledge and never try to pass off an opinion as a fact. Using attack language to make up for a lack of support is not responsible. Words can be damaging. Also, be sure that your proposed actions are in the best interests of the audience. Finally, don't misuse, misrepresent, or skew facts, statistics, and so on just to help your position.</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Preparing Your Persuasive Speech</a:t>
            </a:r>
            <a:endParaRPr/>
          </a:p>
        </p:txBody>
      </p:sp>
      <p:sp>
        <p:nvSpPr>
          <p:cNvPr id="157" name="Google Shape;157;p3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This topic supports this objective: </a:t>
            </a:r>
            <a:br>
              <a:rPr lang="en"/>
            </a:br>
            <a:r>
              <a:rPr lang="en"/>
              <a:t>Prepare a persuasive speech.</a:t>
            </a:r>
            <a:br>
              <a:rPr lang="en"/>
            </a:b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Persuasive Speech Designs</a:t>
            </a:r>
            <a:endParaRPr/>
          </a:p>
        </p:txBody>
      </p:sp>
      <p:sp>
        <p:nvSpPr>
          <p:cNvPr id="163" name="Google Shape;163;p3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Earlier in this course, you learned about many different organizational patterns for speeches. Next you will learn about the designs that work best for writing persuasive speeches. Familiarity acceptance order organizes the information by how familiar the audience is with the concepts. Those concepts that they are most familiar with are discussed first with a progression toward unfamiliar topics. This works well with persuasive speeches. Inquiry order organizes information in the steps that the information is learned in order to reach a result or conclusion. This approach allows the listener to hear all of the facts before hearing the decision made or conclusion to a problem.</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Objectives</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At the end of this lesson, you will be able to do the following:</a:t>
            </a:r>
            <a:br>
              <a:rPr lang="en"/>
            </a:br>
            <a:br>
              <a:rPr lang="en"/>
            </a:br>
            <a:r>
              <a:rPr lang="en"/>
              <a:t>Summarize concepts and challenges specific to persuasive speeches</a:t>
            </a:r>
            <a:br>
              <a:rPr lang="en"/>
            </a:br>
            <a:r>
              <a:rPr lang="en"/>
              <a:t>Prepare a persuasive speech</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Persuasive Speech Designs</a:t>
            </a:r>
            <a:endParaRPr/>
          </a:p>
        </p:txBody>
      </p:sp>
      <p:sp>
        <p:nvSpPr>
          <p:cNvPr id="169" name="Google Shape;169;p3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Question, answer order organizes information in a question and answer format according to questions that you anticipate the audience to ask or questions that are submitted in advance. </a:t>
            </a:r>
            <a:br>
              <a:rPr lang="en"/>
            </a:br>
            <a:r>
              <a:rPr lang="en"/>
              <a:t>Problem, solution order organizes information based on the identification and description of outstanding issues and the outlining of potential practical resolutions. </a:t>
            </a:r>
            <a:br>
              <a:rPr lang="en"/>
            </a:br>
            <a:r>
              <a:rPr lang="en"/>
              <a:t>Elimination organizes information by presenting all of the possible alternative answers to a question or problem and then describing why each one will or will not work for the situation at hand. </a:t>
            </a:r>
            <a:br>
              <a:rPr lang="en"/>
            </a:br>
            <a:r>
              <a:rPr lang="en"/>
              <a:t>Casual order discusses points in a cause and effect manner such as listing an action and the potential results. </a:t>
            </a:r>
            <a:br>
              <a:rPr lang="en"/>
            </a:b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Persuasive Speech Designs</a:t>
            </a:r>
            <a:endParaRPr/>
          </a:p>
        </p:txBody>
      </p:sp>
      <p:sp>
        <p:nvSpPr>
          <p:cNvPr id="175" name="Google Shape;175;p3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There are two additional speech designs that are well suited for persuasive speeches. The motivated sequence design moves the listener through all five phases of the persuasion process. In the first phase, the listener's attention is aroused. The process continues through the final phase in which there is a call to action. In the refutative design, you begin by stating the point that your speech will refute. You proceed by telling the audience how you will refute the point and then you present your position. You conclude by stating why your position is successful in refuting the opposition.</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Making and Refuting Arguments</a:t>
            </a:r>
            <a:endParaRPr/>
          </a:p>
        </p:txBody>
      </p:sp>
      <p:sp>
        <p:nvSpPr>
          <p:cNvPr id="181" name="Google Shape;181;p3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After selecting an organizational pattern for your persuasive speech, consider how you will make and refute arguments. In the process of persuading an audience, you will make arguments for your position and attempt to discredit the positions of others. To succeed at both of these tasks, you must clearly understand what is involved in each.</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3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you make or present an argument, there are three steps:</a:t>
            </a:r>
            <a:endParaRPr/>
          </a:p>
        </p:txBody>
      </p:sp>
      <p:sp>
        <p:nvSpPr>
          <p:cNvPr id="187" name="Google Shape;187;p35"/>
          <p:cNvSpPr txBox="1"/>
          <p:nvPr>
            <p:ph idx="1" type="body"/>
          </p:nvPr>
        </p:nvSpPr>
        <p:spPr>
          <a:xfrm>
            <a:off x="171325" y="15936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You make a claim.</a:t>
            </a:r>
            <a:br>
              <a:rPr lang="en"/>
            </a:br>
            <a:r>
              <a:rPr lang="en"/>
              <a:t>You offer evidence to support your claim.</a:t>
            </a:r>
            <a:br>
              <a:rPr lang="en"/>
            </a:br>
            <a:r>
              <a:rPr lang="en"/>
              <a:t>You show how the evidence provided proves the claim you've made.</a:t>
            </a:r>
            <a:br>
              <a:rPr lang="en"/>
            </a:br>
            <a:r>
              <a:rPr lang="en"/>
              <a:t>When you refute an argument, there are four steps:</a:t>
            </a:r>
            <a:br>
              <a:rPr lang="en"/>
            </a:br>
            <a:r>
              <a:rPr lang="en"/>
              <a:t>You state the position you are refuting.</a:t>
            </a:r>
            <a:br>
              <a:rPr lang="en"/>
            </a:br>
            <a:r>
              <a:rPr lang="en"/>
              <a:t>You state your position.</a:t>
            </a:r>
            <a:br>
              <a:rPr lang="en"/>
            </a:br>
            <a:r>
              <a:rPr lang="en"/>
              <a:t>You offer support for your position.</a:t>
            </a:r>
            <a:br>
              <a:rPr lang="en"/>
            </a:br>
            <a:r>
              <a:rPr lang="en"/>
              <a:t>You demonstrate how your position discredits the opposing argument.</a:t>
            </a:r>
            <a:br>
              <a:rPr lang="en"/>
            </a:b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3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Types of Arguments</a:t>
            </a:r>
            <a:endParaRPr/>
          </a:p>
        </p:txBody>
      </p:sp>
      <p:sp>
        <p:nvSpPr>
          <p:cNvPr id="193" name="Google Shape;193;p3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There are five major types of arguments used by speakers delivering persuasive speeches. When used appropriately, each one of these arguments will prove the speaker's claims. Argument by example also known as inductive argument uses a set of instances or examples to prove a claim. Argument by analogy draws a connection between two ideas and maintains that if one is true, the other must be true as well. Argument by cause draws a connection between two ideas or concepts and maintains that one is caused by the other. Argument by deduction also known as deductive argument, states that if an idea or principle is true in a general sense, it will be true for a specific instance or occurrence. Argument by authority maintains that testimony from an expert on the subject matter proves the claim made by the speaker.</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Fallacies of Arguments</a:t>
            </a:r>
            <a:endParaRPr/>
          </a:p>
        </p:txBody>
      </p:sp>
      <p:sp>
        <p:nvSpPr>
          <p:cNvPr id="199" name="Google Shape;199;p3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In order for arguments to be accepted by the audience, they must be both believable and reasonable. An argument that is not reasonable or realistic is said to be based on a fallacy. There are a series of common fallacies that may be applied to arguments presented by speakers. As you prepare your arguments for a speech, compare your claims against the list of fallacies that are shown here. Try to identify potential problems before proceeding.</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3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Tips for Preparing Persuasive Speeches</a:t>
            </a:r>
            <a:endParaRPr/>
          </a:p>
        </p:txBody>
      </p:sp>
      <p:sp>
        <p:nvSpPr>
          <p:cNvPr id="205" name="Google Shape;205;p3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 following are some tips for preparing persuasive speeches:</a:t>
            </a:r>
            <a:br>
              <a:rPr lang="en"/>
            </a:br>
            <a:r>
              <a:rPr lang="en"/>
              <a:t>Carefully choose the type of persuasive speech you'll deliver.</a:t>
            </a:r>
            <a:br>
              <a:rPr lang="en"/>
            </a:br>
            <a:r>
              <a:rPr lang="en"/>
              <a:t>Carefully consider the strategies you will use in your speech to persuade your audience.</a:t>
            </a:r>
            <a:br>
              <a:rPr lang="en"/>
            </a:br>
            <a:r>
              <a:rPr lang="en"/>
              <a:t>Consider what you know about your audience's opinion of your position and how you will present your position.</a:t>
            </a:r>
            <a:br>
              <a:rPr lang="en"/>
            </a:br>
            <a:r>
              <a:rPr lang="en"/>
              <a:t>Carefully consider which type of organizational pattern will best meet your needs and the needs of your audience.</a:t>
            </a:r>
            <a:br>
              <a:rPr lang="en"/>
            </a:br>
            <a:r>
              <a:rPr lang="en"/>
              <a:t>Carefully consider the arguments you intend to make and refute, reviewing them for potential fallacies.</a:t>
            </a:r>
            <a:br>
              <a:rPr lang="en"/>
            </a:b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Summary </a:t>
            </a:r>
            <a:endParaRPr/>
          </a:p>
        </p:txBody>
      </p:sp>
      <p:sp>
        <p:nvSpPr>
          <p:cNvPr id="211" name="Google Shape;211;p3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In this lesson, you studied the different types of persuasive speeches and the process of persuasion. You explored strategies for persuading listeners, handling different types of audiences, and using different designs in your speeches. Finally, you examined different types of arguments and fallacies of arguments.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Persuasive Speech Concepts</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This topic supports this objective: </a:t>
            </a:r>
            <a:br>
              <a:rPr lang="en"/>
            </a:br>
            <a:r>
              <a:rPr lang="en"/>
              <a:t>Describe concepts specific to different types of persuasive speeches.</a:t>
            </a:r>
            <a:br>
              <a:rPr lang="en"/>
            </a:b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Nature of Persuasive Speaking</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Earlier in the course, you learned about informative speaking. The purpose of informational speeches is to describe the details and different viewpoints of a particular topic while remaining objective. Persuasive speaking asks the audience to make a choice between options, selecting one perspective over another.</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Importance of Persuasion</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Persuasion is all around you on a day-to-day basis as a receiver of messages, but also as a sender. People try to persuade you to purchase products and services, change your behaviors, and see their point of view. You also do the same in your communications. In addition to your behavior, persuasion is used to modify your attitudes, beliefs, and values. Attitudes are more likely to change over time than beliefs or values. Your beliefs change with evidence and are more likely to change than your values, but slowly. Your values are the least likely to change over time.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Types of Influence</a:t>
            </a: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There are three basic types of influence that can be used in trying to persuade another party. You can try to completely change an attitude, belief or a value. Alternatively, you can try to instill an attitude, belief, or a value in another party. You instill a belief by convincing him or her that there is an issue requiring a switch in thinking. Or you can try to intensify an attitude, belief, or a value in another party. Here you are trying to reinforce and strengthen the feelings the other party already has.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Functions of Persuasive Speaking</a:t>
            </a:r>
            <a:endParaRPr/>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One approach to developing persuasive speeches is to consider the function of the speech. Do you want to discuss the actual state of affairs, bring attitudes in line with beliefs, or propose potential solutions?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Types of Persuasive Speeches</a:t>
            </a:r>
            <a:endParaRPr/>
          </a:p>
        </p:txBody>
      </p:sp>
      <p:sp>
        <p:nvSpPr>
          <p:cNvPr id="97" name="Google Shape;97;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Another approach to designing persuasive speeches is to examine the speech types that are categorized by the desired result. Using a speech to convince, you're trying to establish a belief in the mind of the audience members. You are not specifically asking the audience to take action, but a change in belief may prompt action. A speech to actuate seeks to make the audience take audience and may inadvertently change their beliefs. In a speech to inspire, you are attempting to change the feelings or emotions of the audience members toward the topic.</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Persuasive Process</a:t>
            </a:r>
            <a:endParaRPr/>
          </a:p>
        </p:txBody>
      </p:sp>
      <p:sp>
        <p:nvSpPr>
          <p:cNvPr id="103" name="Google Shape;103;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Understanding how the process of persuasion works will make you a better speaker and listener. If you take your audience through each step of the process, you will improve your chances of persuading them. </a:t>
            </a:r>
            <a:br>
              <a:rPr lang="en"/>
            </a:br>
            <a:r>
              <a:rPr lang="en"/>
              <a:t>In the awareness step, you make the audience aware of the problem or situation. </a:t>
            </a:r>
            <a:br>
              <a:rPr lang="en"/>
            </a:br>
            <a:r>
              <a:rPr lang="en"/>
              <a:t>In raising awareness, you need to show the audience how the situation affects each of them, and why it is important to make a change. </a:t>
            </a:r>
            <a:br>
              <a:rPr lang="en"/>
            </a:br>
            <a:r>
              <a:rPr lang="en"/>
              <a:t>In the understanding step, you must make the audience understand your message and inform them on what needs to be done to rectify the situation. </a:t>
            </a:r>
            <a:br>
              <a:rPr lang="en"/>
            </a:b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