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Amatic SC"/>
      <p:regular r:id="rId31"/>
      <p:bold r:id="rId32"/>
    </p:embeddedFont>
    <p:embeddedFont>
      <p:font typeface="Source Code Pr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AmaticSC-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SourceCodePro-regular.fntdata"/><Relationship Id="rId10" Type="http://schemas.openxmlformats.org/officeDocument/2006/relationships/slide" Target="slides/slide6.xml"/><Relationship Id="rId32" Type="http://schemas.openxmlformats.org/officeDocument/2006/relationships/font" Target="fonts/AmaticSC-bold.fntdata"/><Relationship Id="rId13" Type="http://schemas.openxmlformats.org/officeDocument/2006/relationships/slide" Target="slides/slide9.xml"/><Relationship Id="rId35" Type="http://schemas.openxmlformats.org/officeDocument/2006/relationships/font" Target="fonts/SourceCodePro-italic.fntdata"/><Relationship Id="rId12" Type="http://schemas.openxmlformats.org/officeDocument/2006/relationships/slide" Target="slides/slide8.xml"/><Relationship Id="rId34" Type="http://schemas.openxmlformats.org/officeDocument/2006/relationships/font" Target="fonts/SourceCodePro-bold.fntdata"/><Relationship Id="rId15" Type="http://schemas.openxmlformats.org/officeDocument/2006/relationships/slide" Target="slides/slide11.xml"/><Relationship Id="rId14" Type="http://schemas.openxmlformats.org/officeDocument/2006/relationships/slide" Target="slides/slide10.xml"/><Relationship Id="rId36" Type="http://schemas.openxmlformats.org/officeDocument/2006/relationships/font" Target="fonts/SourceCodePro-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4b28eaa044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4b28eaa044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4b28eaa04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4b28eaa04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4b28eaa044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b28eaa044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4b28eaa044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4b28eaa044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4b28eaa044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4b28eaa044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4b28eaa044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4b28eaa044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4b28eaa044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4b28eaa044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4b28eaa044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4b28eaa044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4b28eaa044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b28eaa044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4b28eaa044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b28eaa044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4b28eaa04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4b28eaa04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4b28eaa044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4b28eaa044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4b28eaa044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4b28eaa044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4b28eaa044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4b28eaa044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4b28eaa044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4b28eaa044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4b28eaa044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4b28eaa044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4b28eaa044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b28eaa044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4b28eaa04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4b28eaa04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4b28eaa04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4b28eaa04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4b28eaa04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4b28eaa04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4b28eaa04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b28eaa04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4b28eaa04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b28eaa04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4b28eaa044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b28eaa04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4b28eaa044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4b28eaa044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4b28eaa044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b28eaa044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0"/>
              </a:spcBef>
              <a:spcAft>
                <a:spcPts val="0"/>
              </a:spcAft>
              <a:buClr>
                <a:schemeClr val="accent1"/>
              </a:buClr>
              <a:buSzPts val="1400"/>
              <a:buChar char="○"/>
              <a:defRPr>
                <a:solidFill>
                  <a:schemeClr val="accent1"/>
                </a:solidFill>
                <a:highlight>
                  <a:schemeClr val="lt1"/>
                </a:highlight>
              </a:defRPr>
            </a:lvl2pPr>
            <a:lvl3pPr indent="-317500" lvl="2" marL="1371600">
              <a:spcBef>
                <a:spcPts val="0"/>
              </a:spcBef>
              <a:spcAft>
                <a:spcPts val="0"/>
              </a:spcAft>
              <a:buClr>
                <a:schemeClr val="accent1"/>
              </a:buClr>
              <a:buSzPts val="1400"/>
              <a:buChar char="■"/>
              <a:defRPr>
                <a:solidFill>
                  <a:schemeClr val="accent1"/>
                </a:solidFill>
                <a:highlight>
                  <a:schemeClr val="lt1"/>
                </a:highlight>
              </a:defRPr>
            </a:lvl3pPr>
            <a:lvl4pPr indent="-317500" lvl="3" marL="1828800">
              <a:spcBef>
                <a:spcPts val="0"/>
              </a:spcBef>
              <a:spcAft>
                <a:spcPts val="0"/>
              </a:spcAft>
              <a:buClr>
                <a:schemeClr val="accent1"/>
              </a:buClr>
              <a:buSzPts val="1400"/>
              <a:buChar char="●"/>
              <a:defRPr>
                <a:solidFill>
                  <a:schemeClr val="accent1"/>
                </a:solidFill>
                <a:highlight>
                  <a:schemeClr val="lt1"/>
                </a:highlight>
              </a:defRPr>
            </a:lvl4pPr>
            <a:lvl5pPr indent="-317500" lvl="4" marL="2286000">
              <a:spcBef>
                <a:spcPts val="0"/>
              </a:spcBef>
              <a:spcAft>
                <a:spcPts val="0"/>
              </a:spcAft>
              <a:buClr>
                <a:schemeClr val="accent1"/>
              </a:buClr>
              <a:buSzPts val="1400"/>
              <a:buChar char="○"/>
              <a:defRPr>
                <a:solidFill>
                  <a:schemeClr val="accent1"/>
                </a:solidFill>
                <a:highlight>
                  <a:schemeClr val="lt1"/>
                </a:highlight>
              </a:defRPr>
            </a:lvl5pPr>
            <a:lvl6pPr indent="-317500" lvl="5" marL="2743200">
              <a:spcBef>
                <a:spcPts val="0"/>
              </a:spcBef>
              <a:spcAft>
                <a:spcPts val="0"/>
              </a:spcAft>
              <a:buClr>
                <a:schemeClr val="accent1"/>
              </a:buClr>
              <a:buSzPts val="1400"/>
              <a:buChar char="■"/>
              <a:defRPr>
                <a:solidFill>
                  <a:schemeClr val="accent1"/>
                </a:solidFill>
                <a:highlight>
                  <a:schemeClr val="lt1"/>
                </a:highlight>
              </a:defRPr>
            </a:lvl6pPr>
            <a:lvl7pPr indent="-317500" lvl="6" marL="3200400">
              <a:spcBef>
                <a:spcPts val="0"/>
              </a:spcBef>
              <a:spcAft>
                <a:spcPts val="0"/>
              </a:spcAft>
              <a:buClr>
                <a:schemeClr val="accent1"/>
              </a:buClr>
              <a:buSzPts val="1400"/>
              <a:buChar char="●"/>
              <a:defRPr>
                <a:solidFill>
                  <a:schemeClr val="accent1"/>
                </a:solidFill>
                <a:highlight>
                  <a:schemeClr val="lt1"/>
                </a:highlight>
              </a:defRPr>
            </a:lvl7pPr>
            <a:lvl8pPr indent="-317500" lvl="7" marL="3657600">
              <a:spcBef>
                <a:spcPts val="0"/>
              </a:spcBef>
              <a:spcAft>
                <a:spcPts val="0"/>
              </a:spcAft>
              <a:buClr>
                <a:schemeClr val="accent1"/>
              </a:buClr>
              <a:buSzPts val="1400"/>
              <a:buChar char="○"/>
              <a:defRPr>
                <a:solidFill>
                  <a:schemeClr val="accent1"/>
                </a:solidFill>
                <a:highlight>
                  <a:schemeClr val="lt1"/>
                </a:highlight>
              </a:defRPr>
            </a:lvl8pPr>
            <a:lvl9pPr indent="-317500" lvl="8" marL="4114800">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Unit 16 Creating and Delivering Ceremonial Speeches</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Acceptance Speeches</a:t>
            </a:r>
            <a:endParaRPr/>
          </a:p>
        </p:txBody>
      </p:sp>
      <p:sp>
        <p:nvSpPr>
          <p:cNvPr id="111" name="Google Shape;111;p22"/>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t>The speech of acceptance is delivered by the recipient of an award or nomination. When delivered appropriately, a speech of acceptance demonstrates a sincere appreciation without boring the audience. Consider the following guidelines for delivering an acceptance speech: </a:t>
            </a:r>
            <a:br>
              <a:rPr lang="en"/>
            </a:br>
            <a:r>
              <a:rPr lang="en"/>
              <a:t>Begin by thanking the presenter and the organization offering the award. </a:t>
            </a:r>
            <a:br>
              <a:rPr lang="en"/>
            </a:br>
            <a:r>
              <a:rPr lang="en"/>
              <a:t>Give a statement on the significance of the award and its meaning to you personally. </a:t>
            </a:r>
            <a:br>
              <a:rPr lang="en"/>
            </a:br>
            <a:r>
              <a:rPr lang="en"/>
              <a:t>Make your comments sincere and brief. </a:t>
            </a:r>
            <a:br>
              <a:rPr lang="en"/>
            </a:br>
            <a:r>
              <a:rPr lang="en"/>
              <a:t>Try to avoid becoming overemotional. </a:t>
            </a:r>
            <a:br>
              <a:rPr lang="en"/>
            </a:br>
            <a:r>
              <a:rPr lang="en"/>
              <a:t>Try to demonstrate meaning in the award for your audience.</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Keynote and Commencement Addresses</a:t>
            </a:r>
            <a:endParaRPr/>
          </a:p>
        </p:txBody>
      </p:sp>
      <p:sp>
        <p:nvSpPr>
          <p:cNvPr id="117" name="Google Shape;117;p23"/>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Keynote and commencement addresses are generally delivered in front of a large, friendly, and attentive audience. Each one of these speeches has the potential to have a large impact on the people who are there to listen.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Keynote Addresses</a:t>
            </a:r>
            <a:endParaRPr/>
          </a:p>
        </p:txBody>
      </p:sp>
      <p:sp>
        <p:nvSpPr>
          <p:cNvPr id="123" name="Google Shape;123;p2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None/>
            </a:pPr>
            <a:r>
              <a:rPr lang="en"/>
              <a:t>Keynote addresses are delivered at meetings and conferences, usually near the beginning. The purpose is to describe the objectives of the event and motivate the audience. One of the challenges of the keynote address is to be inspirational. Use vivid examples to draw the audience into the address, and create excitement about the meeting or conference.</a:t>
            </a:r>
            <a:br>
              <a:rPr lang="en"/>
            </a:br>
            <a:r>
              <a:rPr lang="en"/>
              <a:t>Commencement addresses are delivered at graduations. Congratulate the graduates as your first priority. Next, focus the graduate on the future ahead. Close the address with a positive upbeat message.</a:t>
            </a:r>
            <a:br>
              <a:rPr lang="en"/>
            </a:b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Commemorative Addresses and Eulogies</a:t>
            </a:r>
            <a:endParaRPr/>
          </a:p>
        </p:txBody>
      </p:sp>
      <p:sp>
        <p:nvSpPr>
          <p:cNvPr id="129" name="Google Shape;129;p25"/>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t>Commemorative addresses and eulogies are similar in that they are both delivered as tributes. Commemorative addresses are presented at ceremonies that celebrate a past event. Facts about the event and the people involved are delivered by the speaker in an informative speech format. The speaker also uses that information to inspire the audience to take future action toward specific goals.</a:t>
            </a:r>
            <a:br>
              <a:rPr lang="en"/>
            </a:br>
            <a:r>
              <a:rPr lang="en"/>
              <a:t>Eulogies are speech tributes delivered at a service that follows a person's death. The eulogy describes specific achievements, experiences, and personal information about the deceased person with thoughtful emotion and empathy for those who have assembled to pay their respects.</a:t>
            </a:r>
            <a:br>
              <a:rPr lang="en"/>
            </a:b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After-Dinner Speeches</a:t>
            </a:r>
            <a:endParaRPr/>
          </a:p>
        </p:txBody>
      </p:sp>
      <p:sp>
        <p:nvSpPr>
          <p:cNvPr id="135" name="Google Shape;135;p26"/>
          <p:cNvSpPr txBox="1"/>
          <p:nvPr>
            <p:ph idx="1" type="body"/>
          </p:nvPr>
        </p:nvSpPr>
        <p:spPr>
          <a:xfrm>
            <a:off x="311700" y="1228675"/>
            <a:ext cx="8520600" cy="334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Another type of ceremonial speech not addressed thus far is the after-dinner speech. This type of speech is typically delivered after a meal, at a meeting, or banquet. However, the speech is sometimes delivered before the meal or mid-meal. Although after-dinner speeches can be used to provide information or to persuade the audience, they are intended to entertain the audience. Use the same effort to prepare an after dinner speech that you would any other speech; planning your introduction, body, and conclusion carefully. Keep after dinner speeches brief and light in tone.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Impromptu Speech</a:t>
            </a:r>
            <a:endParaRPr/>
          </a:p>
        </p:txBody>
      </p:sp>
      <p:sp>
        <p:nvSpPr>
          <p:cNvPr id="141" name="Google Shape;141;p27"/>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t>It happens to people all the time in all sorts of environments. You are attending a meeting or a training session as a participant or a casual observer and, without much warning, someone requests that you stand up before the group to welcome them, explain something to them, or offer words of encouragement. Chances are you have been asked to speak at the last minute because you know the topic well. Talk about what you feel the audience really needs to know. Make the most of the short prep time you may have been given. Jot down some quick notes to keep yourself focused. Focus your delivery on one or two points. Make your comments brief. Since it is an impromptu situation, you cannot be expected to deliver a full speech. Your audience will not expect this of you either.</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Preparing Your Ceremonial Speech</a:t>
            </a:r>
            <a:endParaRPr/>
          </a:p>
        </p:txBody>
      </p:sp>
      <p:sp>
        <p:nvSpPr>
          <p:cNvPr id="147" name="Google Shape;147;p28"/>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Preparing Your Ceremonial Speech</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Fitting Your Speech to the Occasion</a:t>
            </a:r>
            <a:endParaRPr/>
          </a:p>
        </p:txBody>
      </p:sp>
      <p:sp>
        <p:nvSpPr>
          <p:cNvPr id="153" name="Google Shape;153;p29"/>
          <p:cNvSpPr txBox="1"/>
          <p:nvPr>
            <p:ph idx="1" type="body"/>
          </p:nvPr>
        </p:nvSpPr>
        <p:spPr>
          <a:xfrm>
            <a:off x="311700" y="1228675"/>
            <a:ext cx="8520600" cy="334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As you prepare a ceremonial speech you need to be sure that you are designing it to fit the circumstances and needs of the occasion. Ceremonial speeches are presented for a specific reason on a specific occasion. Make sure that you are completely aware of both of these factors. Find out about constraints in terms of subject matter. Consider the formality of the occasion, the length of speech required, and the intensity level of information required. You will want to learn as much about the potential audience in advance so that you incorporate appropriate supporting materials and look for ways to identify with the crowd.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0"/>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Begin the Master of Ceremonies</a:t>
            </a:r>
            <a:endParaRPr/>
          </a:p>
        </p:txBody>
      </p:sp>
      <p:sp>
        <p:nvSpPr>
          <p:cNvPr id="159" name="Google Shape;159;p30"/>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1200"/>
              </a:spcAft>
              <a:buNone/>
            </a:pPr>
            <a:r>
              <a:rPr lang="en"/>
              <a:t>Earlier you learned about welcome remarks. If you're asked to make the welcome remarks you may also be asked to serve as the master of ceremonies for the entire event. Keeping the program on track and on time can be a real challenge. Consider the following guidelines:</a:t>
            </a:r>
            <a:br>
              <a:rPr lang="en"/>
            </a:br>
            <a:r>
              <a:rPr lang="en"/>
              <a:t>Know what is expected of you in this role and why you were chosen.</a:t>
            </a:r>
            <a:br>
              <a:rPr lang="en"/>
            </a:br>
            <a:r>
              <a:rPr lang="en"/>
              <a:t>Prepare your welcome remarks carefully.</a:t>
            </a:r>
            <a:br>
              <a:rPr lang="en"/>
            </a:br>
            <a:r>
              <a:rPr lang="en"/>
              <a:t>Pay attention to detail.</a:t>
            </a:r>
            <a:br>
              <a:rPr lang="en"/>
            </a:br>
            <a:r>
              <a:rPr lang="en"/>
              <a:t>Prepare brief, accurate introductions for each of the people you'll be required to introduce.</a:t>
            </a:r>
            <a:br>
              <a:rPr lang="en"/>
            </a:br>
            <a:r>
              <a:rPr lang="en"/>
              <a:t>Organize your notes in the order you'll be required to introduce people.</a:t>
            </a:r>
            <a:br>
              <a:rPr lang="en"/>
            </a:b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1"/>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Consider the following guidelines: cont….</a:t>
            </a:r>
            <a:endParaRPr/>
          </a:p>
        </p:txBody>
      </p:sp>
      <p:sp>
        <p:nvSpPr>
          <p:cNvPr id="165" name="Google Shape;165;p31"/>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1200"/>
              </a:spcAft>
              <a:buNone/>
            </a:pPr>
            <a:r>
              <a:rPr lang="en"/>
              <a:t>Be aware of the full schedule, including when breaks and meals are scheduled.</a:t>
            </a:r>
            <a:br>
              <a:rPr lang="en"/>
            </a:br>
            <a:r>
              <a:rPr lang="en"/>
              <a:t>Keep any awards or prizes that are to be distributed near your podium and organized in the order they will be presented.</a:t>
            </a:r>
            <a:br>
              <a:rPr lang="en"/>
            </a:br>
            <a:r>
              <a:rPr lang="en"/>
              <a:t>Practice your presentation prior to the occasion; running through the details of the program will build your confidence and assist you in keeping the program on track.</a:t>
            </a:r>
            <a:br>
              <a:rPr lang="en"/>
            </a:br>
            <a:r>
              <a:rPr lang="en"/>
              <a:t>Prepare for potential problems in advance. Technical issues and tardy speakers are two examples of potential issues.</a:t>
            </a:r>
            <a:br>
              <a:rPr lang="en"/>
            </a:br>
            <a:r>
              <a:rPr lang="en"/>
              <a:t>Work on a backup plan for managing the unexpected.</a:t>
            </a:r>
            <a:br>
              <a:rPr lang="en"/>
            </a:br>
            <a:r>
              <a:rPr lang="en"/>
              <a:t>Prepare a strong conclusion for the program just as you would prepare one for a regular speech.</a:t>
            </a:r>
            <a:br>
              <a:rPr lang="en"/>
            </a:br>
            <a:r>
              <a:rPr lang="en"/>
              <a:t>Thank those who have brought the program together as well as the attendees.</a:t>
            </a:r>
            <a:br>
              <a:rPr lang="en"/>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Objectives</a:t>
            </a:r>
            <a:endParaRPr/>
          </a:p>
        </p:txBody>
      </p:sp>
      <p:sp>
        <p:nvSpPr>
          <p:cNvPr id="63" name="Google Shape;63;p1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At the end of this lesson, you will be able to do the following:</a:t>
            </a:r>
            <a:br>
              <a:rPr lang="en"/>
            </a:br>
            <a:br>
              <a:rPr lang="en"/>
            </a:br>
            <a:r>
              <a:rPr lang="en"/>
              <a:t>Summarize concepts and issues specific to ceremonial speeches</a:t>
            </a:r>
            <a:br>
              <a:rPr lang="en"/>
            </a:br>
            <a:r>
              <a:rPr lang="en"/>
              <a:t>Prepare a ceremonial speech</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2"/>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Using Humorous Topics and Stories</a:t>
            </a:r>
            <a:endParaRPr/>
          </a:p>
        </p:txBody>
      </p:sp>
      <p:sp>
        <p:nvSpPr>
          <p:cNvPr id="171" name="Google Shape;171;p32"/>
          <p:cNvSpPr txBox="1"/>
          <p:nvPr>
            <p:ph idx="1" type="body"/>
          </p:nvPr>
        </p:nvSpPr>
        <p:spPr>
          <a:xfrm>
            <a:off x="311700" y="572700"/>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1200"/>
              </a:spcAft>
              <a:buNone/>
            </a:pPr>
            <a:r>
              <a:rPr lang="en"/>
              <a:t>Humor can be useful in speeches, especially ceremonial speeches. Humor can be at the heart of the topic or brought into the speech through the use of stories. Finding a humorous topic is challenging since humor is subjective; different people find different things humorous. If your intent is to entertain your audience with humor you need to carefully figure out what your specific audience finds funny. Sometimes humor is found in absurd exaggerations of an occupation or organizational function sometimes it is in current events. Carefully investigate any humorous topic before presenting it to your audience. Using a humorous story as part of a ceremonial speech is less daunting than a humorous topic. However, you must still carefully prepare and be sure that it is something your audience will appreciate. If you plan to incorporate humorous stories on a regular basis within the speeches you deliver, be sure to have a variety of stories to choose from. Telling the same story over and over becomes old. Also, know your stories well you do not want to forget the rest of a story when you are halfway through.</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3"/>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Using Humorous Nonverbal and Verbal Strategies</a:t>
            </a:r>
            <a:endParaRPr/>
          </a:p>
        </p:txBody>
      </p:sp>
      <p:sp>
        <p:nvSpPr>
          <p:cNvPr id="177" name="Google Shape;177;p33"/>
          <p:cNvSpPr txBox="1"/>
          <p:nvPr>
            <p:ph idx="1" type="body"/>
          </p:nvPr>
        </p:nvSpPr>
        <p:spPr>
          <a:xfrm>
            <a:off x="311700" y="572700"/>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1200"/>
              </a:spcAft>
              <a:buNone/>
            </a:pPr>
            <a:r>
              <a:rPr lang="en"/>
              <a:t>If you do not feel comfortable basing your entire speech on a humorous topic or including humorous stories you can still use humorous nonverbal and verbal strategies to include humor on some level in your speeches. Your body language, gestures, voice, and pauses are all nonverbal cues that have the potential to add humor when incorporated at the right moments. There are several verbal strategies you can employ as well. Plays on words include puns, spoonerisms, and malapropisms these are useful techniques for creating humor in your speech. Hyperbole, or exaggerating characteristics or circumstances, can be very funny when used correctly. Understatement, or completely downplaying characteristics or circumstances, can also be effective when trying to create humor. Using verbal irony to state the opposite of what you really mean may induce laughter, especially when combined with non-verbal cues hinting at the irony. Incorporating wit into your explanations and stories can offer surprising humor to the audience and bring their attention back to you.</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4"/>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Tips for Using Humor Cautiously</a:t>
            </a:r>
            <a:endParaRPr/>
          </a:p>
        </p:txBody>
      </p:sp>
      <p:sp>
        <p:nvSpPr>
          <p:cNvPr id="183" name="Google Shape;183;p3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1200"/>
              </a:spcAft>
              <a:buNone/>
            </a:pPr>
            <a:r>
              <a:rPr lang="en"/>
              <a:t>Well-placed and well-timed humor can really energize a speech. However, bad humor can take a perfectly good speech and turn it into a disaster. Consider the following tips for incorporating humor into your speeches:</a:t>
            </a:r>
            <a:br>
              <a:rPr lang="en"/>
            </a:br>
            <a:r>
              <a:rPr lang="en"/>
              <a:t>Avoid offensive humor. Although this should be obvious it cannot be stressed enough.</a:t>
            </a:r>
            <a:br>
              <a:rPr lang="en"/>
            </a:br>
            <a:r>
              <a:rPr lang="en"/>
              <a:t>Choose your humor carefully. Do not choose stories, jokes or other verbal statements that may run the risk of offending your audience.</a:t>
            </a:r>
            <a:br>
              <a:rPr lang="en"/>
            </a:br>
            <a:r>
              <a:rPr lang="en"/>
              <a:t>Avoid irrelevant humor. Only use jokes and stories that have a point to them. If you simply include an unrelated joke or story just to be funny your audience may not get it or you may distract them.</a:t>
            </a:r>
            <a:br>
              <a:rPr lang="en"/>
            </a:b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5"/>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Tips for Using Humor Cautiously</a:t>
            </a:r>
            <a:endParaRPr/>
          </a:p>
        </p:txBody>
      </p:sp>
      <p:sp>
        <p:nvSpPr>
          <p:cNvPr id="189" name="Google Shape;189;p35"/>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t>Practice, practice, practice. Delivery of humor is crucial to its effectiveness. Practice the wording, the timing, and the required non-verbal cues in order to ensure a smooth delivery.</a:t>
            </a:r>
            <a:br>
              <a:rPr lang="en"/>
            </a:br>
            <a:r>
              <a:rPr lang="en"/>
              <a:t>Avoid pre-packaged humor. Using other people's jokes or humor you read somewhere or saw on television is risky; it may not be well-suited to your audience or it may be stale.</a:t>
            </a:r>
            <a:br>
              <a:rPr lang="en"/>
            </a:br>
            <a:r>
              <a:rPr lang="en"/>
              <a:t>Focus on one humorous idea. Fully develop the humor for one idea of your speech. More than one funny statement can be made about the same idea.</a:t>
            </a:r>
            <a:br>
              <a:rPr lang="en"/>
            </a:br>
            <a:r>
              <a:rPr lang="en"/>
              <a:t>Use humor that suits you, use humor that suits your personality and speaking style. It will appear more natural and it will be easier for you to deliver it well.</a:t>
            </a:r>
            <a:br>
              <a:rPr lang="en"/>
            </a:b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6"/>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Narrative Design</a:t>
            </a:r>
            <a:endParaRPr/>
          </a:p>
        </p:txBody>
      </p:sp>
      <p:sp>
        <p:nvSpPr>
          <p:cNvPr id="195" name="Google Shape;195;p36"/>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Storytelling often plays an important role in ceremonial speeches. Narrative design adds to the drama of these types of occasions. There are three main types of narratives that are particularly useful. Embedded narratives are useful as supporting material in a speech. They create an opportunity for identification and magnification. Vicarious experience narratives request that the audience tries to imagine they are taking part in the story that is being told. With master narratives the story encompasses the entire speech leading to a truth or conclusion.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7"/>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Prologue, Plot, and Epilogue</a:t>
            </a:r>
            <a:endParaRPr/>
          </a:p>
        </p:txBody>
      </p:sp>
      <p:sp>
        <p:nvSpPr>
          <p:cNvPr id="201" name="Google Shape;201;p37"/>
          <p:cNvSpPr txBox="1"/>
          <p:nvPr>
            <p:ph idx="1" type="body"/>
          </p:nvPr>
        </p:nvSpPr>
        <p:spPr>
          <a:xfrm>
            <a:off x="311700" y="1228675"/>
            <a:ext cx="8520600" cy="334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There are three components in a narrative. Think of them in the same way you would the introduction, body, and conclusion in a speech. They set the stage, tell the story, and wrap up the story. Using a checklist will assist you in ensuring that you develop each component fully. The prologue sets the stage for the story that is about to unfold and identifies the characters that will take part. The plot details all of the important events and scenes that occur as part of the story. The epilogue summarizes the outcome of the plot and often offers a lesson to be learnt. It serves as the conclusion of the story.</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8"/>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Summary</a:t>
            </a:r>
            <a:endParaRPr/>
          </a:p>
        </p:txBody>
      </p:sp>
      <p:sp>
        <p:nvSpPr>
          <p:cNvPr id="207" name="Google Shape;207;p38"/>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In this lesson, you studied the different types of ceremonial speeches, and techniques for delivering them effectively. You studied how to customize your speeches to meet the needs of the occasion, as well as, what it takes to serve as a master of ceremonies. Finally, you studied the use of humor in speeches, as well as, the concepts that are related to narrative design.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Ceremonial Speech Concepts</a:t>
            </a:r>
            <a:endParaRPr/>
          </a:p>
        </p:txBody>
      </p:sp>
      <p:sp>
        <p:nvSpPr>
          <p:cNvPr id="69" name="Google Shape;69;p15"/>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This topic supports this objective: </a:t>
            </a:r>
            <a:br>
              <a:rPr lang="en"/>
            </a:br>
            <a:r>
              <a:rPr lang="en"/>
              <a:t>Summarize concepts and issues specific to different types of ceremonial speeches.</a:t>
            </a:r>
            <a:br>
              <a:rPr lang="en"/>
            </a:b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Ceremonial Speaking: An Overview</a:t>
            </a:r>
            <a:endParaRPr/>
          </a:p>
        </p:txBody>
      </p:sp>
      <p:sp>
        <p:nvSpPr>
          <p:cNvPr id="75" name="Google Shape;75;p16"/>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Ceremonial speaking is used in situations where people come together as a community to celebrate, to mourn, to offer thanks, or to offer praise for a person, group, or cause. Ceremonial speeches deal with four common elements important within all communities:</a:t>
            </a:r>
            <a:br>
              <a:rPr lang="en"/>
            </a:br>
            <a:r>
              <a:rPr lang="en"/>
              <a:t> Who are we as a community? </a:t>
            </a:r>
            <a:br>
              <a:rPr lang="en"/>
            </a:br>
            <a:r>
              <a:rPr lang="en"/>
              <a:t>Why are we a community? </a:t>
            </a:r>
            <a:br>
              <a:rPr lang="en"/>
            </a:br>
            <a:r>
              <a:rPr lang="en"/>
              <a:t>What have we accomplished as a community? </a:t>
            </a:r>
            <a:br>
              <a:rPr lang="en"/>
            </a:br>
            <a:r>
              <a:rPr lang="en"/>
              <a:t>What can we become as a community?</a:t>
            </a:r>
            <a:br>
              <a:rPr lang="en"/>
            </a:b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1442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Ceremonial Speaking: An Overview</a:t>
            </a:r>
            <a:endParaRPr/>
          </a:p>
        </p:txBody>
      </p:sp>
      <p:sp>
        <p:nvSpPr>
          <p:cNvPr id="81" name="Google Shape;81;p17"/>
          <p:cNvSpPr txBox="1"/>
          <p:nvPr>
            <p:ph idx="1" type="body"/>
          </p:nvPr>
        </p:nvSpPr>
        <p:spPr>
          <a:xfrm>
            <a:off x="140375" y="716950"/>
            <a:ext cx="88122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1200"/>
              </a:spcAft>
              <a:buNone/>
            </a:pPr>
            <a:r>
              <a:rPr lang="en"/>
              <a:t>Ceremonial speeches range in tone from very lighthearted to very solemn and everything in between. Regardless of the occasion and the audience, all ceremonial speeches employ two techniques. Identification happens during a speech when there is a sense of closeness or a feeling that the speaker and the listeners share the same emotions, goals, memories, or background. To encourage identification in your ceremonial speeches, use narratives or storytelling to create a connection with the listeners. </a:t>
            </a:r>
            <a:br>
              <a:rPr lang="en"/>
            </a:br>
            <a:r>
              <a:rPr lang="en"/>
              <a:t>You can also use references to beloved figures, reminders of traditions, and the restatement of a common goal to create identification. Magnification of the qualities of a person, group, or event fills the audience with warmth and feeling toward the subject. Strategies for incorporating magnification include descriptions of overcoming an obstacle, stressing unique accomplishments, and showing the benefit to society. Language choice and examples are key components to the success of magnification.</a:t>
            </a:r>
            <a:br>
              <a:rPr lang="en"/>
            </a:b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Types of Ceremonial Speeches</a:t>
            </a:r>
            <a:endParaRPr/>
          </a:p>
        </p:txBody>
      </p:sp>
      <p:sp>
        <p:nvSpPr>
          <p:cNvPr id="87" name="Google Shape;87;p18"/>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Ceremonial speaking is appropriate at many different types of occasions. There are nine main types of ceremonial speeches as outlined here. Each of these, as well as a few others will be covered in more detail throughout the lesson.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1041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Introductions and Toasts</a:t>
            </a:r>
            <a:endParaRPr/>
          </a:p>
        </p:txBody>
      </p:sp>
      <p:sp>
        <p:nvSpPr>
          <p:cNvPr id="93" name="Google Shape;93;p19"/>
          <p:cNvSpPr txBox="1"/>
          <p:nvPr>
            <p:ph idx="1" type="body"/>
          </p:nvPr>
        </p:nvSpPr>
        <p:spPr>
          <a:xfrm>
            <a:off x="311700" y="67682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1200"/>
              </a:spcAft>
              <a:buNone/>
            </a:pPr>
            <a:r>
              <a:rPr lang="en"/>
              <a:t>Speeches of introduction and toasts are two of the most basic types of ceremonial speeches. Think of an introduction speech as having the same goals as the introduction component of an informative speech. When you are asked to introduce a speaker, keep the following points in mind. Attract the attention of the audience. Make a statement about the speaker's credibility. Make a short statement about the general goal of the speaker's message. Be brief. Make sure that what you say is accurate before you stand to speak. Make an effort to learn something about the person you are introducing,</a:t>
            </a:r>
            <a:br>
              <a:rPr lang="en"/>
            </a:br>
            <a:r>
              <a:rPr lang="en"/>
              <a:t>Toasts are common at weddings, birthdays, anniversaries and many other occasions. Keep the following tips in mind for your next toast. Be brief. Keep it only to two or three sentences. Sincerity is more important than wit. Try to limit your toast to stating one key positive characteristic of the subject person and an example that illustrates that characteristic.</a:t>
            </a:r>
            <a:br>
              <a:rPr lang="en"/>
            </a:b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Welcome Remarks</a:t>
            </a:r>
            <a:endParaRPr/>
          </a:p>
        </p:txBody>
      </p:sp>
      <p:sp>
        <p:nvSpPr>
          <p:cNvPr id="99" name="Google Shape;99;p20"/>
          <p:cNvSpPr txBox="1"/>
          <p:nvPr>
            <p:ph idx="1" type="body"/>
          </p:nvPr>
        </p:nvSpPr>
        <p:spPr>
          <a:xfrm>
            <a:off x="211450" y="572700"/>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1200"/>
              </a:spcAft>
              <a:buNone/>
            </a:pPr>
            <a:r>
              <a:rPr lang="en"/>
              <a:t>Welcome remarks are similar to speeches of introduction. However, rather than introducing another person, they are intended to be the introduction and welcome message to a group or the public at an event or location. Consider the following tips when preparing welcome remarks: </a:t>
            </a:r>
            <a:br>
              <a:rPr lang="en"/>
            </a:br>
            <a:r>
              <a:rPr lang="en"/>
              <a:t>Prepare your remarks in advance of the event. </a:t>
            </a:r>
            <a:br>
              <a:rPr lang="en"/>
            </a:br>
            <a:r>
              <a:rPr lang="en"/>
              <a:t>Think about who will be in attendance and what they need to know about the schedule, venue, and so on. </a:t>
            </a:r>
            <a:br>
              <a:rPr lang="en"/>
            </a:br>
            <a:r>
              <a:rPr lang="en"/>
              <a:t>Briefly explain your role and the role of your organization in the event, as well as your enthusiasm for the event. </a:t>
            </a:r>
            <a:br>
              <a:rPr lang="en"/>
            </a:br>
            <a:r>
              <a:rPr lang="en"/>
              <a:t>Acknowledge the people responsible for funding and organizing the event. </a:t>
            </a:r>
            <a:br>
              <a:rPr lang="en"/>
            </a:br>
            <a:r>
              <a:rPr lang="en"/>
              <a:t>Be sure to accurately pronounce any names of people or organizations that you reference. </a:t>
            </a:r>
            <a:br>
              <a:rPr lang="en"/>
            </a:br>
            <a:r>
              <a:rPr lang="en"/>
              <a:t>Prepare a closing statement for your remarks and ask for questions if the situation warrants.</a:t>
            </a:r>
            <a:br>
              <a:rPr lang="en"/>
            </a:b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Welcome Remarks</a:t>
            </a:r>
            <a:br>
              <a:rPr lang="en"/>
            </a:br>
            <a:endParaRPr/>
          </a:p>
        </p:txBody>
      </p:sp>
      <p:sp>
        <p:nvSpPr>
          <p:cNvPr id="105" name="Google Shape;105;p21"/>
          <p:cNvSpPr txBox="1"/>
          <p:nvPr>
            <p:ph idx="1" type="body"/>
          </p:nvPr>
        </p:nvSpPr>
        <p:spPr>
          <a:xfrm>
            <a:off x="311700" y="1228675"/>
            <a:ext cx="8520600" cy="33402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1200"/>
              </a:spcAft>
              <a:buNone/>
            </a:pPr>
            <a:r>
              <a:rPr lang="en"/>
              <a:t>Presentation and nomination speeches are both important speech types that note the occasion, the significance, and a brief statement of who the subject person is. When presenting an award to someone, reference the occasion and the significance of the award. Doing so increases the meaning to the recipient and the audience. Reference the achievements leading to the award as appropriate and name the person receiving the award. However, remember that the audience is not there to see you. They are there to witness the ceremony and celebrate the award recipient.</a:t>
            </a:r>
            <a:br>
              <a:rPr lang="en"/>
            </a:br>
            <a:r>
              <a:rPr lang="en"/>
              <a:t>As with the presentation speech, you need to reference the occasion and the significance of the nomination. As you prepare to announce the nomination, reference the nominee's skills and achievements and how they make this person qualified for the nomination. Then, name the nominee.</a:t>
            </a:r>
            <a:br>
              <a:rPr lang="en"/>
            </a:b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