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accf953b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accf953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accf953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accf953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accf953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accf953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accf953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accf953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accf953b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accf953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4eaccf953b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4eaccf953b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C27BA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connexus.com/content/media/941080-1032014-13622-PM-497488785.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18 Public Speaking Final Portfolio</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Ms. Emuge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Portfolio Overview</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Write and deliver an informational speech</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Portfolio Goal</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Prepare and deliver a 3–5 minute informational speech to an audience.</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Portfolio Details</a:t>
            </a:r>
            <a:endParaRPr/>
          </a:p>
        </p:txBody>
      </p:sp>
      <p:sp>
        <p:nvSpPr>
          <p:cNvPr id="73" name="Google Shape;73;p16"/>
          <p:cNvSpPr txBox="1"/>
          <p:nvPr>
            <p:ph idx="1" type="body"/>
          </p:nvPr>
        </p:nvSpPr>
        <p:spPr>
          <a:xfrm>
            <a:off x="311700" y="5727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FFFFFF"/>
              </a:buClr>
              <a:buSzPts val="1800"/>
              <a:buAutoNum type="arabicPeriod"/>
            </a:pPr>
            <a:r>
              <a:rPr lang="en">
                <a:solidFill>
                  <a:srgbClr val="FFFFFF"/>
                </a:solidFill>
              </a:rPr>
              <a:t>Choose a topic for your informational speech.</a:t>
            </a:r>
            <a:br>
              <a:rPr lang="en">
                <a:solidFill>
                  <a:srgbClr val="FFFFFF"/>
                </a:solidFill>
              </a:rPr>
            </a:b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Follow the process you learned in this course for effective speech writing.</a:t>
            </a:r>
            <a:br>
              <a:rPr lang="en">
                <a:solidFill>
                  <a:srgbClr val="FFFFFF"/>
                </a:solidFill>
              </a:rPr>
            </a:b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Review the criteria of an effective outline. Create an outline.</a:t>
            </a:r>
            <a:br>
              <a:rPr lang="en">
                <a:solidFill>
                  <a:srgbClr val="FFFFFF"/>
                </a:solidFill>
              </a:rPr>
            </a:b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You will need to create an audio recording of your speech and have someone take a few pictures of you and the audience during the presentation of your speech.</a:t>
            </a:r>
            <a:br>
              <a:rPr lang="en">
                <a:solidFill>
                  <a:srgbClr val="FFFFFF"/>
                </a:solidFill>
              </a:rPr>
            </a:b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After delivering your speech, review your recording. You should spend some time critically reflecting on it. Use the following handout as a guide. Select the link to access the Public Speaking Final Handout document.</a:t>
            </a:r>
            <a:endParaRPr>
              <a:solidFill>
                <a:srgbClr val="FFFFFF"/>
              </a:solidFill>
            </a:endParaRPr>
          </a:p>
          <a:p>
            <a:pPr indent="0" lvl="0" marL="0" rtl="0" algn="l">
              <a:lnSpc>
                <a:spcPct val="100000"/>
              </a:lnSpc>
              <a:spcBef>
                <a:spcPts val="1600"/>
              </a:spcBef>
              <a:spcAft>
                <a:spcPts val="0"/>
              </a:spcAft>
              <a:buClr>
                <a:srgbClr val="000000"/>
              </a:buClr>
              <a:buSzPts val="1100"/>
              <a:buFont typeface="Arial"/>
              <a:buNone/>
            </a:pPr>
            <a:r>
              <a:rPr lang="en" sz="1200">
                <a:solidFill>
                  <a:srgbClr val="FFFFFF"/>
                </a:solidFill>
                <a:latin typeface="Times New Roman"/>
                <a:ea typeface="Times New Roman"/>
                <a:cs typeface="Times New Roman"/>
                <a:sym typeface="Times New Roman"/>
              </a:rPr>
              <a:t> </a:t>
            </a:r>
            <a:r>
              <a:rPr lang="en" sz="1200" u="sng">
                <a:solidFill>
                  <a:srgbClr val="FFFFFF"/>
                </a:solidFill>
                <a:latin typeface="Times New Roman"/>
                <a:ea typeface="Times New Roman"/>
                <a:cs typeface="Times New Roman"/>
                <a:sym typeface="Times New Roman"/>
                <a:hlinkClick r:id="rId3">
                  <a:extLst>
                    <a:ext uri="{A12FA001-AC4F-418D-AE19-62706E023703}">
                      <ahyp:hlinkClr val="tx"/>
                    </a:ext>
                  </a:extLst>
                </a:hlinkClick>
              </a:rPr>
              <a:t>Public Speaking Final Handout</a:t>
            </a:r>
            <a:endParaRPr sz="1400">
              <a:solidFill>
                <a:srgbClr val="FFFFFF"/>
              </a:solidFill>
            </a:endParaRPr>
          </a:p>
          <a:p>
            <a:pPr indent="0" lvl="0" marL="0" rtl="0" algn="l">
              <a:spcBef>
                <a:spcPts val="0"/>
              </a:spcBef>
              <a:spcAft>
                <a:spcPts val="1600"/>
              </a:spcAft>
              <a:buNone/>
            </a:pPr>
            <a:r>
              <a:t/>
            </a:r>
            <a:endParaRP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6. </a:t>
            </a:r>
            <a:r>
              <a:rPr lang="en">
                <a:solidFill>
                  <a:srgbClr val="FFFFFF"/>
                </a:solidFill>
              </a:rPr>
              <a:t>Write a reflection piece that responds to the following prompts.</a:t>
            </a:r>
            <a:br>
              <a:rPr lang="en">
                <a:solidFill>
                  <a:srgbClr val="FFFFFF"/>
                </a:solidFill>
              </a:rPr>
            </a:br>
            <a:r>
              <a:rPr lang="en">
                <a:solidFill>
                  <a:srgbClr val="FFFFFF"/>
                </a:solidFill>
              </a:rPr>
              <a:t>	A. Review of the speech</a:t>
            </a:r>
            <a:br>
              <a:rPr lang="en">
                <a:solidFill>
                  <a:srgbClr val="FFFFFF"/>
                </a:solidFill>
              </a:rPr>
            </a:br>
            <a:r>
              <a:rPr lang="en">
                <a:solidFill>
                  <a:srgbClr val="FFFFFF"/>
                </a:solidFill>
              </a:rPr>
              <a:t>		Briefly describe the process of preparing and delivering your speech (150–250 words).</a:t>
            </a:r>
            <a:br>
              <a:rPr lang="en">
                <a:solidFill>
                  <a:srgbClr val="FFFFFF"/>
                </a:solidFill>
              </a:rPr>
            </a:br>
            <a:r>
              <a:rPr lang="en">
                <a:solidFill>
                  <a:srgbClr val="FFFFFF"/>
                </a:solidFill>
              </a:rPr>
              <a:t>	B. Reflection on the speech</a:t>
            </a:r>
            <a:br>
              <a:rPr lang="en">
                <a:solidFill>
                  <a:srgbClr val="FFFFFF"/>
                </a:solidFill>
              </a:rPr>
            </a:br>
            <a:r>
              <a:rPr lang="en">
                <a:solidFill>
                  <a:srgbClr val="FFFFFF"/>
                </a:solidFill>
              </a:rPr>
              <a:t>		How effective was the speech? What worked well? What did not? (250–350 words). Consider and address the following questions concerning your audience's response to your speech. </a:t>
            </a:r>
            <a:br>
              <a:rPr lang="en">
                <a:solidFill>
                  <a:srgbClr val="FFFFFF"/>
                </a:solidFill>
              </a:rPr>
            </a:br>
            <a:r>
              <a:rPr lang="en">
                <a:solidFill>
                  <a:srgbClr val="FFFFFF"/>
                </a:solidFill>
              </a:rPr>
              <a:t>		1. Did you have the audience’s interest?</a:t>
            </a:r>
            <a:br>
              <a:rPr lang="en">
                <a:solidFill>
                  <a:srgbClr val="FFFFFF"/>
                </a:solidFill>
              </a:rPr>
            </a:br>
            <a:r>
              <a:rPr lang="en">
                <a:solidFill>
                  <a:srgbClr val="FFFFFF"/>
                </a:solidFill>
              </a:rPr>
              <a:t>		2. Was there something or someone in the room competing with you for the audience’s attention?</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FFFFFF"/>
                </a:solidFill>
              </a:rPr>
              <a:t>3.</a:t>
            </a:r>
            <a:r>
              <a:rPr lang="en">
                <a:solidFill>
                  <a:srgbClr val="FFFFFF"/>
                </a:solidFill>
              </a:rPr>
              <a:t>Did the audience members appear interested in some aspects of your speech and not others?</a:t>
            </a:r>
            <a:br>
              <a:rPr lang="en">
                <a:solidFill>
                  <a:srgbClr val="FFFFFF"/>
                </a:solidFill>
              </a:rPr>
            </a:br>
            <a:r>
              <a:rPr lang="en">
                <a:solidFill>
                  <a:srgbClr val="FFFFFF"/>
                </a:solidFill>
              </a:rPr>
              <a:t>	4. Did the audience comprehend the message?</a:t>
            </a:r>
            <a:br>
              <a:rPr lang="en">
                <a:solidFill>
                  <a:srgbClr val="FFFFFF"/>
                </a:solidFill>
              </a:rPr>
            </a:br>
            <a:r>
              <a:rPr lang="en">
                <a:solidFill>
                  <a:srgbClr val="FFFFFF"/>
                </a:solidFill>
              </a:rPr>
              <a:t>	5. Did the listeners display vague or questioning expressions?</a:t>
            </a:r>
            <a:br>
              <a:rPr lang="en">
                <a:solidFill>
                  <a:srgbClr val="FFFFFF"/>
                </a:solidFill>
              </a:rPr>
            </a:br>
            <a:r>
              <a:rPr lang="en">
                <a:solidFill>
                  <a:srgbClr val="FFFFFF"/>
                </a:solidFill>
              </a:rPr>
              <a:t>	6. Did the audience appear to be in agreement with what you were saying?</a:t>
            </a:r>
            <a:br>
              <a:rPr lang="en">
                <a:solidFill>
                  <a:srgbClr val="FFFFFF"/>
                </a:solidFill>
              </a:rPr>
            </a:br>
            <a:r>
              <a:rPr lang="en">
                <a:solidFill>
                  <a:srgbClr val="FFFFFF"/>
                </a:solidFill>
              </a:rPr>
              <a:t>	7. Did the audience members appear to be accepting of your message?</a:t>
            </a:r>
            <a:br>
              <a:rPr lang="en">
                <a:solidFill>
                  <a:srgbClr val="FFFFFF"/>
                </a:solidFill>
              </a:rPr>
            </a:br>
            <a:r>
              <a:rPr lang="en">
                <a:solidFill>
                  <a:srgbClr val="FFFFFF"/>
                </a:solidFill>
              </a:rPr>
              <a:t>C. Refinement of the speech</a:t>
            </a:r>
            <a:br>
              <a:rPr lang="en">
                <a:solidFill>
                  <a:srgbClr val="FFFFFF"/>
                </a:solidFill>
              </a:rPr>
            </a:br>
            <a:r>
              <a:rPr lang="en">
                <a:solidFill>
                  <a:srgbClr val="FFFFFF"/>
                </a:solidFill>
              </a:rPr>
              <a:t>	In the future, what will you change, what could be improved? (150–250 words).</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7</a:t>
            </a:r>
            <a:endParaRPr/>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Zip the audio recording of your speech, the images of you presenting your speech in front of an audience, and the document of the text of your speech with the responses to the reflection assignment into a single file. Upload your zipped file.</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