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5143500" cx="9144000"/>
  <p:notesSz cx="6858000" cy="9144000"/>
  <p:embeddedFontLst>
    <p:embeddedFont>
      <p:font typeface="Robo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Roboto-bold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Roboto-regular.fntdata"/><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Roboto-italic.fntdata"/><Relationship Id="rId6" Type="http://schemas.openxmlformats.org/officeDocument/2006/relationships/slide" Target="slides/slide2.xml"/><Relationship Id="rId18" Type="http://schemas.openxmlformats.org/officeDocument/2006/relationships/font" Target="fonts/Roboto-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4e16e9796c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4e16e9796c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4e16e9796c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4e16e9796c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4e16e9796c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4e16e9796c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4e16e9796c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4e16e9796c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4e16e9796c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4e16e9796c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4e16e9796c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4e16e9796c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4e16e9796c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4e16e9796c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4e16e9796c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4e16e9796c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4e16e9796c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4e16e9796c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4e16e9796c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4e16e9796c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4e16e9796c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4e16e9796c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1600"/>
              </a:spcBef>
              <a:spcAft>
                <a:spcPts val="0"/>
              </a:spcAft>
              <a:buClr>
                <a:schemeClr val="lt1"/>
              </a:buClr>
              <a:buSzPts val="1400"/>
              <a:buChar char="○"/>
              <a:defRPr>
                <a:solidFill>
                  <a:schemeClr val="lt1"/>
                </a:solidFill>
              </a:defRPr>
            </a:lvl2pPr>
            <a:lvl3pPr indent="-317500" lvl="2" marL="1371600" algn="ctr">
              <a:spcBef>
                <a:spcPts val="1600"/>
              </a:spcBef>
              <a:spcAft>
                <a:spcPts val="0"/>
              </a:spcAft>
              <a:buClr>
                <a:schemeClr val="lt1"/>
              </a:buClr>
              <a:buSzPts val="1400"/>
              <a:buChar char="■"/>
              <a:defRPr>
                <a:solidFill>
                  <a:schemeClr val="lt1"/>
                </a:solidFill>
              </a:defRPr>
            </a:lvl3pPr>
            <a:lvl4pPr indent="-317500" lvl="3" marL="1828800" algn="ctr">
              <a:spcBef>
                <a:spcPts val="1600"/>
              </a:spcBef>
              <a:spcAft>
                <a:spcPts val="0"/>
              </a:spcAft>
              <a:buClr>
                <a:schemeClr val="lt1"/>
              </a:buClr>
              <a:buSzPts val="1400"/>
              <a:buChar char="●"/>
              <a:defRPr>
                <a:solidFill>
                  <a:schemeClr val="lt1"/>
                </a:solidFill>
              </a:defRPr>
            </a:lvl4pPr>
            <a:lvl5pPr indent="-317500" lvl="4" marL="2286000" algn="ctr">
              <a:spcBef>
                <a:spcPts val="1600"/>
              </a:spcBef>
              <a:spcAft>
                <a:spcPts val="0"/>
              </a:spcAft>
              <a:buClr>
                <a:schemeClr val="lt1"/>
              </a:buClr>
              <a:buSzPts val="1400"/>
              <a:buChar char="○"/>
              <a:defRPr>
                <a:solidFill>
                  <a:schemeClr val="lt1"/>
                </a:solidFill>
              </a:defRPr>
            </a:lvl5pPr>
            <a:lvl6pPr indent="-317500" lvl="5" marL="2743200" algn="ctr">
              <a:spcBef>
                <a:spcPts val="1600"/>
              </a:spcBef>
              <a:spcAft>
                <a:spcPts val="0"/>
              </a:spcAft>
              <a:buClr>
                <a:schemeClr val="lt1"/>
              </a:buClr>
              <a:buSzPts val="1400"/>
              <a:buChar char="■"/>
              <a:defRPr>
                <a:solidFill>
                  <a:schemeClr val="lt1"/>
                </a:solidFill>
              </a:defRPr>
            </a:lvl6pPr>
            <a:lvl7pPr indent="-317500" lvl="6" marL="3200400" algn="ctr">
              <a:spcBef>
                <a:spcPts val="1600"/>
              </a:spcBef>
              <a:spcAft>
                <a:spcPts val="0"/>
              </a:spcAft>
              <a:buClr>
                <a:schemeClr val="lt1"/>
              </a:buClr>
              <a:buSzPts val="1400"/>
              <a:buChar char="●"/>
              <a:defRPr>
                <a:solidFill>
                  <a:schemeClr val="lt1"/>
                </a:solidFill>
              </a:defRPr>
            </a:lvl7pPr>
            <a:lvl8pPr indent="-317500" lvl="7" marL="3657600" algn="ctr">
              <a:spcBef>
                <a:spcPts val="1600"/>
              </a:spcBef>
              <a:spcAft>
                <a:spcPts val="0"/>
              </a:spcAft>
              <a:buClr>
                <a:schemeClr val="lt1"/>
              </a:buClr>
              <a:buSzPts val="1400"/>
              <a:buChar char="○"/>
              <a:defRPr>
                <a:solidFill>
                  <a:schemeClr val="lt1"/>
                </a:solidFill>
              </a:defRPr>
            </a:lvl8pPr>
            <a:lvl9pPr indent="-317500" lvl="8" marL="4114800" algn="ctr">
              <a:spcBef>
                <a:spcPts val="1600"/>
              </a:spcBef>
              <a:spcAft>
                <a:spcPts val="160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Unit 5 </a:t>
            </a:r>
            <a:r>
              <a:rPr lang="en"/>
              <a:t>Analyzing the Audience</a:t>
            </a:r>
            <a:endParaRPr/>
          </a:p>
        </p:txBody>
      </p:sp>
      <p:sp>
        <p:nvSpPr>
          <p:cNvPr id="86" name="Google Shape;86;p13"/>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Public Speaking Ms. Emuge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2"/>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Challenges of Cultural Diversity</a:t>
            </a:r>
            <a:endParaRPr/>
          </a:p>
        </p:txBody>
      </p:sp>
      <p:sp>
        <p:nvSpPr>
          <p:cNvPr id="140" name="Google Shape;140;p22"/>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Each day, our society becomes more culturally diverse. Accounting for this diversity is imperative as a public speaker. Through audience analysis, you can learn more about the cultural composition of the listeners who will be present. People of different cultures have a wide range of experiences, attitudes, goals, and belief systems. As a speaker, your message needs to cross cultural boundaries with clarity. To meet this challenge, you need to find an area of common interest or a common ground that reaches across diverse cultures. Applying a set of universal values to your speech writing assists you in accomplishing this task.</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3"/>
          <p:cNvSpPr txBox="1"/>
          <p:nvPr>
            <p:ph type="title"/>
          </p:nvPr>
        </p:nvSpPr>
        <p:spPr>
          <a:xfrm>
            <a:off x="311700" y="1241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Overcoming Diversity Challenges</a:t>
            </a:r>
            <a:endParaRPr/>
          </a:p>
        </p:txBody>
      </p:sp>
      <p:sp>
        <p:nvSpPr>
          <p:cNvPr id="146" name="Google Shape;146;p23"/>
          <p:cNvSpPr txBox="1"/>
          <p:nvPr>
            <p:ph idx="1" type="body"/>
          </p:nvPr>
        </p:nvSpPr>
        <p:spPr>
          <a:xfrm>
            <a:off x="311700" y="6968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There are several other techniques to employ as you attempt to overcome the challenges of diversity. Consider the following options. To support the main points of your speech content, use a variety of different materials from a variety of different sources. Also, use descriptive stories to assist the audience in finding a common thread. Your audience may be multilingual. Avoid the use of culture-based slang. In addition, avoid using foreign language phrases, unless you are completely certain of the cultural ramifications of doing so. Enter the speech writing process and the speaking occasion mentally free of stereotypes. Most stereotypes are grossly inaccurate and/or exaggerated. Preconceived opinions, like stereotypes, can be damaging to the delivery of your message. Ethnocentrism, sexism, and racism have no place in effective communication, as with stereotypes, these -isms can inhibit your ability to effectively deliver your message or read your audience.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Analyzing the Audience After You Speak</a:t>
            </a:r>
            <a:endParaRPr/>
          </a:p>
        </p:txBody>
      </p:sp>
      <p:sp>
        <p:nvSpPr>
          <p:cNvPr id="152" name="Google Shape;152;p24"/>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Once you have delivered your speech, you have one more set of audience analysis tasks to perform. Doing so prepares you for your next speech. First, you must review nonverbal cues. Applause is sometimes an indicator of success, but it is also often offered as a polite gesture. Pay attention to the other nonverbal cues such as audience member facial expressions, their level of eye contact with you, and interactions between audience members. Next, review verbal responses. Take note of the comments made to you after the speech by the audience members. You will learn much from their feedback about where you performed well and not so well. Consider distributing a survey after the speech. Anonymous surveys may provide more candid feedback than conversations held face to face. Follow up with audience members at a later date to see how your speech translated into their activities or affected their actions.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Analyzing the Audience</a:t>
            </a:r>
            <a:endParaRPr/>
          </a:p>
        </p:txBody>
      </p:sp>
      <p:sp>
        <p:nvSpPr>
          <p:cNvPr id="92" name="Google Shape;92;p14"/>
          <p:cNvSpPr txBox="1"/>
          <p:nvPr>
            <p:ph idx="1" type="body"/>
          </p:nvPr>
        </p:nvSpPr>
        <p:spPr>
          <a:xfrm>
            <a:off x="102275" y="1152475"/>
            <a:ext cx="88695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Lesson Summary</a:t>
            </a:r>
            <a:endParaRPr/>
          </a:p>
          <a:p>
            <a:pPr indent="0" lvl="0" marL="0" rtl="0" algn="l">
              <a:spcBef>
                <a:spcPts val="1600"/>
              </a:spcBef>
              <a:spcAft>
                <a:spcPts val="1600"/>
              </a:spcAft>
              <a:buNone/>
            </a:pPr>
            <a:r>
              <a:rPr lang="en"/>
              <a:t>In this lesson, you studied the value of analyzing your audience as part of speech</a:t>
            </a:r>
            <a:br>
              <a:rPr lang="en"/>
            </a:br>
            <a:r>
              <a:rPr lang="en"/>
              <a:t>preparation. You learned methods for collecting information about the audience and</a:t>
            </a:r>
            <a:br>
              <a:rPr lang="en"/>
            </a:br>
            <a:r>
              <a:rPr lang="en"/>
              <a:t>analyzing the data collected, the types of audiences and the factors you must consider when performing a pre-speech audience analysis were also addressed. You explored how to perform further analysis while you are delivering the speech to ensure that the message is being delivered in such a way that the audience understands and remains engaged. Finally, you explored post-speech analysis.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Objective</a:t>
            </a:r>
            <a:endParaRPr/>
          </a:p>
          <a:p>
            <a:pPr indent="0" lvl="0" marL="0" rtl="0" algn="l">
              <a:spcBef>
                <a:spcPts val="0"/>
              </a:spcBef>
              <a:spcAft>
                <a:spcPts val="0"/>
              </a:spcAft>
              <a:buNone/>
            </a:pPr>
            <a:r>
              <a:t/>
            </a:r>
            <a:endParaRPr/>
          </a:p>
        </p:txBody>
      </p:sp>
      <p:sp>
        <p:nvSpPr>
          <p:cNvPr id="98" name="Google Shape;98;p15"/>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1400"/>
              </a:spcBef>
              <a:spcAft>
                <a:spcPts val="0"/>
              </a:spcAft>
              <a:buClr>
                <a:schemeClr val="dk1"/>
              </a:buClr>
              <a:buSzPts val="1100"/>
              <a:buFont typeface="Arial"/>
              <a:buNone/>
            </a:pPr>
            <a:r>
              <a:rPr b="1" lang="en" sz="1300">
                <a:solidFill>
                  <a:schemeClr val="dk1"/>
                </a:solidFill>
              </a:rPr>
              <a:t>Objectives</a:t>
            </a:r>
            <a:endParaRPr b="1" sz="1300">
              <a:solidFill>
                <a:schemeClr val="dk1"/>
              </a:solidFill>
            </a:endParaRPr>
          </a:p>
          <a:p>
            <a:pPr indent="0" lvl="0" marL="0" rtl="0" algn="l">
              <a:spcBef>
                <a:spcPts val="400"/>
              </a:spcBef>
              <a:spcAft>
                <a:spcPts val="0"/>
              </a:spcAft>
              <a:buClr>
                <a:schemeClr val="dk1"/>
              </a:buClr>
              <a:buSzPts val="1100"/>
              <a:buFont typeface="Arial"/>
              <a:buNone/>
            </a:pPr>
            <a:r>
              <a:rPr lang="en" sz="1100">
                <a:solidFill>
                  <a:schemeClr val="dk1"/>
                </a:solidFill>
              </a:rPr>
              <a:t>At the end of this lesson, you will be able to do the following:</a:t>
            </a:r>
            <a:endParaRPr sz="1100">
              <a:solidFill>
                <a:schemeClr val="dk1"/>
              </a:solidFill>
            </a:endParaRPr>
          </a:p>
          <a:p>
            <a:pPr indent="-298450" lvl="0" marL="457200" rtl="0" algn="l">
              <a:spcBef>
                <a:spcPts val="1200"/>
              </a:spcBef>
              <a:spcAft>
                <a:spcPts val="0"/>
              </a:spcAft>
              <a:buClr>
                <a:schemeClr val="dk1"/>
              </a:buClr>
              <a:buSzPts val="1100"/>
              <a:buChar char="●"/>
            </a:pPr>
            <a:r>
              <a:rPr lang="en" sz="1100">
                <a:solidFill>
                  <a:schemeClr val="dk1"/>
                </a:solidFill>
              </a:rPr>
              <a:t>Describe concepts related to different types of audiences</a:t>
            </a:r>
            <a:endParaRPr sz="1100">
              <a:solidFill>
                <a:schemeClr val="dk1"/>
              </a:solidFill>
            </a:endParaRPr>
          </a:p>
          <a:p>
            <a:pPr indent="-298450" lvl="0" marL="457200" rtl="0" algn="l">
              <a:spcBef>
                <a:spcPts val="0"/>
              </a:spcBef>
              <a:spcAft>
                <a:spcPts val="0"/>
              </a:spcAft>
              <a:buClr>
                <a:schemeClr val="dk1"/>
              </a:buClr>
              <a:buSzPts val="1100"/>
              <a:buChar char="●"/>
            </a:pPr>
            <a:r>
              <a:rPr lang="en" sz="1100">
                <a:solidFill>
                  <a:schemeClr val="dk1"/>
                </a:solidFill>
              </a:rPr>
              <a:t>Employ audience analysis techniques</a:t>
            </a:r>
            <a:endParaRPr sz="1100">
              <a:solidFill>
                <a:schemeClr val="dk1"/>
              </a:solidFill>
            </a:endParaRPr>
          </a:p>
          <a:p>
            <a:pPr indent="0" lvl="0" marL="0" rtl="0" algn="l">
              <a:spcBef>
                <a:spcPts val="12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Types of Audiences</a:t>
            </a:r>
            <a:endParaRPr/>
          </a:p>
        </p:txBody>
      </p:sp>
      <p:sp>
        <p:nvSpPr>
          <p:cNvPr id="104" name="Google Shape;104;p16"/>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400"/>
              </a:spcBef>
              <a:spcAft>
                <a:spcPts val="0"/>
              </a:spcAft>
              <a:buClr>
                <a:schemeClr val="dk1"/>
              </a:buClr>
              <a:buSzPts val="1100"/>
              <a:buFont typeface="Arial"/>
              <a:buNone/>
            </a:pPr>
            <a:r>
              <a:rPr lang="en"/>
              <a:t>Outside of needs and motivations influencing audience members to be in attendance, other factors may be involved. There are two major types of audiences: voluntary and captive. Understanding which type of audience you have will be useful when designing your speech. The attitudes, attention span, and overall mood of the audience can influence the effectiveness of your message. A voluntary audience consists of people who have decided to attend on their own - of their own </a:t>
            </a:r>
            <a:r>
              <a:rPr lang="en"/>
              <a:t>free will</a:t>
            </a:r>
            <a:r>
              <a:rPr lang="en"/>
              <a:t>. People who attend rallies, concerts, or church services attend on a voluntary basis. A captive audience is comprised of people who are required to attend. People attending an annual corporate meeting or a mandatory training session are examples of a captive audience.</a:t>
            </a:r>
            <a:endParaRPr/>
          </a:p>
          <a:p>
            <a:pPr indent="0" lvl="0" marL="0" rtl="0" algn="l">
              <a:spcBef>
                <a:spcPts val="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311700" y="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Adapting Your Message to Different Types of Audiences</a:t>
            </a:r>
            <a:endParaRPr/>
          </a:p>
        </p:txBody>
      </p:sp>
      <p:sp>
        <p:nvSpPr>
          <p:cNvPr id="110" name="Google Shape;110;p17"/>
          <p:cNvSpPr txBox="1"/>
          <p:nvPr>
            <p:ph idx="1" type="body"/>
          </p:nvPr>
        </p:nvSpPr>
        <p:spPr>
          <a:xfrm>
            <a:off x="110250" y="863550"/>
            <a:ext cx="89235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There is an assortment of tactics available for adapting your message for different audience types. Additional audience types to consider include interested, uninterested, favorable, and unfavorable. There are a variety of other factors to analyze about an audience that apply to specific speaking situations. For instance, it is helpful to have a sense of the general feeling about the topic and the audience. Knowing how many people are favorable, unfavorable and neutral to your topic, gives you the chance to prepare for audience reactions and questions. The size of the audience may influence your speaking style. You may find that you would speak with a different technique in front of a smaller group as opposed to a convention-sized crowd. The reason for the speech affects how you will prepare for your audience. Try to find out about the circumstances leading up to the occasion and the necessity for you speech. Understanding the specifics of the room in which you'll be speaking affects your presentation style and audience interaction.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8"/>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lnSpc>
                <a:spcPct val="115000"/>
              </a:lnSpc>
              <a:spcBef>
                <a:spcPts val="400"/>
              </a:spcBef>
              <a:spcAft>
                <a:spcPts val="0"/>
              </a:spcAft>
              <a:buClr>
                <a:schemeClr val="dk1"/>
              </a:buClr>
              <a:buSzPts val="1100"/>
              <a:buFont typeface="Arial"/>
              <a:buNone/>
            </a:pPr>
            <a:r>
              <a:rPr lang="en"/>
              <a:t>Questions you need to ask in advance include: </a:t>
            </a:r>
            <a:endParaRPr/>
          </a:p>
          <a:p>
            <a:pPr indent="0" lvl="0" marL="0" rtl="0" algn="l">
              <a:spcBef>
                <a:spcPts val="600"/>
              </a:spcBef>
              <a:spcAft>
                <a:spcPts val="0"/>
              </a:spcAft>
              <a:buNone/>
            </a:pPr>
            <a:r>
              <a:t/>
            </a:r>
            <a:endParaRPr/>
          </a:p>
        </p:txBody>
      </p:sp>
      <p:sp>
        <p:nvSpPr>
          <p:cNvPr id="116" name="Google Shape;116;p18"/>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400"/>
              </a:spcBef>
              <a:spcAft>
                <a:spcPts val="0"/>
              </a:spcAft>
              <a:buClr>
                <a:schemeClr val="dk1"/>
              </a:buClr>
              <a:buSzPts val="1100"/>
              <a:buFont typeface="Arial"/>
              <a:buNone/>
            </a:pPr>
            <a:r>
              <a:rPr lang="en"/>
              <a:t>Will other speaking events be held simultaneously next door?</a:t>
            </a:r>
            <a:endParaRPr/>
          </a:p>
          <a:p>
            <a:pPr indent="0" lvl="0" marL="0" rtl="0" algn="l">
              <a:spcBef>
                <a:spcPts val="600"/>
              </a:spcBef>
              <a:spcAft>
                <a:spcPts val="0"/>
              </a:spcAft>
              <a:buClr>
                <a:schemeClr val="dk1"/>
              </a:buClr>
              <a:buSzPts val="1100"/>
              <a:buFont typeface="Arial"/>
              <a:buNone/>
            </a:pPr>
            <a:r>
              <a:rPr lang="en"/>
              <a:t>What external noise might be an issue?</a:t>
            </a:r>
            <a:endParaRPr/>
          </a:p>
          <a:p>
            <a:pPr indent="0" lvl="0" marL="0" rtl="0" algn="l">
              <a:spcBef>
                <a:spcPts val="600"/>
              </a:spcBef>
              <a:spcAft>
                <a:spcPts val="0"/>
              </a:spcAft>
              <a:buClr>
                <a:schemeClr val="dk1"/>
              </a:buClr>
              <a:buSzPts val="1100"/>
              <a:buFont typeface="Arial"/>
              <a:buNone/>
            </a:pPr>
            <a:r>
              <a:rPr lang="en"/>
              <a:t>What audio visual equipment is available?</a:t>
            </a:r>
            <a:endParaRPr/>
          </a:p>
          <a:p>
            <a:pPr indent="0" lvl="0" marL="0" rtl="0" algn="l">
              <a:spcBef>
                <a:spcPts val="600"/>
              </a:spcBef>
              <a:spcAft>
                <a:spcPts val="0"/>
              </a:spcAft>
              <a:buClr>
                <a:schemeClr val="dk1"/>
              </a:buClr>
              <a:buSzPts val="1100"/>
              <a:buFont typeface="Arial"/>
              <a:buNone/>
            </a:pPr>
            <a:r>
              <a:rPr lang="en"/>
              <a:t>What are the acoustics of the room like?</a:t>
            </a:r>
            <a:endParaRPr/>
          </a:p>
          <a:p>
            <a:pPr indent="0" lvl="0" marL="0" rtl="0" algn="l">
              <a:spcBef>
                <a:spcPts val="600"/>
              </a:spcBef>
              <a:spcAft>
                <a:spcPts val="0"/>
              </a:spcAft>
              <a:buClr>
                <a:schemeClr val="dk1"/>
              </a:buClr>
              <a:buSzPts val="1100"/>
              <a:buFont typeface="Arial"/>
              <a:buNone/>
            </a:pPr>
            <a:r>
              <a:rPr lang="en"/>
              <a:t>Will food beverages be served while you are speaking? </a:t>
            </a:r>
            <a:endParaRPr/>
          </a:p>
          <a:p>
            <a:pPr indent="0" lvl="0" marL="0" rtl="0" algn="l">
              <a:spcBef>
                <a:spcPts val="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Audience </a:t>
            </a:r>
            <a:endParaRPr/>
          </a:p>
        </p:txBody>
      </p:sp>
      <p:sp>
        <p:nvSpPr>
          <p:cNvPr id="122" name="Google Shape;122;p19"/>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400"/>
              </a:spcBef>
              <a:spcAft>
                <a:spcPts val="0"/>
              </a:spcAft>
              <a:buClr>
                <a:schemeClr val="dk1"/>
              </a:buClr>
              <a:buSzPts val="1100"/>
              <a:buFont typeface="Arial"/>
              <a:buNone/>
            </a:pPr>
            <a:r>
              <a:rPr lang="en"/>
              <a:t>The time of day that you are speaking may influence the audience's attendance and attentiveness. Speeches that are too early or too late in the day could present issues for you as a speaker, and the effectiveness of your message from the audience's perspective.</a:t>
            </a:r>
            <a:endParaRPr/>
          </a:p>
          <a:p>
            <a:pPr indent="0" lvl="0" marL="0" rtl="0" algn="l">
              <a:spcBef>
                <a:spcPts val="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0"/>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Analyzing the Audience While You Speak</a:t>
            </a:r>
            <a:endParaRPr/>
          </a:p>
        </p:txBody>
      </p:sp>
      <p:sp>
        <p:nvSpPr>
          <p:cNvPr id="128" name="Google Shape;128;p20"/>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Part of analyzing your audience is continuing to assess their reactions and responses while you speak. You need to be aware of three listener characteristics to ensure that your message is being well received. There are questions you can ask yourself as you observe to assess the situation. Do you have the audience's interest, is there something or someone in the room competing with you for the audience's attention, do the audience members appear interested in some aspects of your speech and not others, does the audience comprehend the message, do the listeners display vague or questioning expressions, does the audience appear to be in agreement with what you are saying, do the audience members appear to be accepting of your message.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1"/>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Responding to Nonverbal Cues</a:t>
            </a:r>
            <a:endParaRPr/>
          </a:p>
        </p:txBody>
      </p:sp>
      <p:sp>
        <p:nvSpPr>
          <p:cNvPr id="134" name="Google Shape;134;p21"/>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When you learn to recognize the nonverbal cues of your audience, you can respond to them as necessary. If your audience appears interested and able to follow along, the analysis you performed prior to the speech was accurate. If the audience appears uninterested or lost, you need to take action. If your audience has disengaged, work to draw them back in with a story, humor or something to which they can relate or by asking for participation. If your audience appears confused, rephrase concepts, use more examples, direct the focus on visual aids, or ask for feedback. If the audience appears to disagree with the message, offer more support for the message.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